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 id="2147483673" r:id="rId7"/>
  </p:sldMasterIdLst>
  <p:notesMasterIdLst>
    <p:notesMasterId r:id="rId73"/>
  </p:notesMasterIdLst>
  <p:handoutMasterIdLst>
    <p:handoutMasterId r:id="rId74"/>
  </p:handoutMasterIdLst>
  <p:sldIdLst>
    <p:sldId id="329" r:id="rId8"/>
    <p:sldId id="256" r:id="rId9"/>
    <p:sldId id="257" r:id="rId10"/>
    <p:sldId id="258" r:id="rId11"/>
    <p:sldId id="259" r:id="rId12"/>
    <p:sldId id="313" r:id="rId13"/>
    <p:sldId id="325" r:id="rId14"/>
    <p:sldId id="326" r:id="rId15"/>
    <p:sldId id="327" r:id="rId16"/>
    <p:sldId id="328" r:id="rId17"/>
    <p:sldId id="260" r:id="rId18"/>
    <p:sldId id="322" r:id="rId19"/>
    <p:sldId id="262" r:id="rId20"/>
    <p:sldId id="263" r:id="rId21"/>
    <p:sldId id="264" r:id="rId22"/>
    <p:sldId id="265" r:id="rId23"/>
    <p:sldId id="266" r:id="rId24"/>
    <p:sldId id="267" r:id="rId25"/>
    <p:sldId id="268" r:id="rId26"/>
    <p:sldId id="269" r:id="rId27"/>
    <p:sldId id="324" r:id="rId28"/>
    <p:sldId id="271" r:id="rId29"/>
    <p:sldId id="319" r:id="rId30"/>
    <p:sldId id="272" r:id="rId31"/>
    <p:sldId id="273" r:id="rId32"/>
    <p:sldId id="311" r:id="rId33"/>
    <p:sldId id="312" r:id="rId34"/>
    <p:sldId id="275" r:id="rId35"/>
    <p:sldId id="276" r:id="rId36"/>
    <p:sldId id="277" r:id="rId37"/>
    <p:sldId id="323" r:id="rId38"/>
    <p:sldId id="318" r:id="rId39"/>
    <p:sldId id="278" r:id="rId40"/>
    <p:sldId id="309" r:id="rId41"/>
    <p:sldId id="316" r:id="rId42"/>
    <p:sldId id="315" r:id="rId43"/>
    <p:sldId id="317" r:id="rId44"/>
    <p:sldId id="310" r:id="rId45"/>
    <p:sldId id="282" r:id="rId46"/>
    <p:sldId id="284" r:id="rId47"/>
    <p:sldId id="320" r:id="rId48"/>
    <p:sldId id="295" r:id="rId49"/>
    <p:sldId id="285" r:id="rId50"/>
    <p:sldId id="286" r:id="rId51"/>
    <p:sldId id="287" r:id="rId52"/>
    <p:sldId id="288" r:id="rId53"/>
    <p:sldId id="289" r:id="rId54"/>
    <p:sldId id="290" r:id="rId55"/>
    <p:sldId id="291" r:id="rId56"/>
    <p:sldId id="292" r:id="rId57"/>
    <p:sldId id="293" r:id="rId58"/>
    <p:sldId id="294"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 id="308" r:id="rId7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A36"/>
    <a:srgbClr val="C83232"/>
    <a:srgbClr val="1E4B87"/>
    <a:srgbClr val="BF5700"/>
    <a:srgbClr val="FF8200"/>
    <a:srgbClr val="1B306B"/>
    <a:srgbClr val="262626"/>
    <a:srgbClr val="FFCC00"/>
    <a:srgbClr val="F8F8F8"/>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99" autoAdjust="0"/>
    <p:restoredTop sz="84747" autoAdjust="0"/>
  </p:normalViewPr>
  <p:slideViewPr>
    <p:cSldViewPr>
      <p:cViewPr varScale="1">
        <p:scale>
          <a:sx n="57" d="100"/>
          <a:sy n="57" d="100"/>
        </p:scale>
        <p:origin x="1278" y="4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6/12/2017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6/12/2017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This</a:t>
            </a:r>
            <a:r>
              <a:rPr lang="en-US" baseline="0" dirty="0" smtClean="0"/>
              <a:t> class is, after all, about you </a:t>
            </a:r>
            <a:r>
              <a:rPr lang="mr-IN" baseline="0" dirty="0" smtClean="0"/>
              <a:t>–</a:t>
            </a:r>
            <a:r>
              <a:rPr lang="en-US" baseline="0" dirty="0" smtClean="0"/>
              <a:t> so let’s do some introductions.</a:t>
            </a:r>
          </a:p>
          <a:p>
            <a:endParaRPr lang="en-US" baseline="0" dirty="0" smtClean="0"/>
          </a:p>
          <a:p>
            <a:endParaRPr lang="en-US" baseline="0" dirty="0" smtClean="0"/>
          </a:p>
          <a:p>
            <a:r>
              <a:rPr lang="en-US" baseline="0" dirty="0" smtClean="0"/>
              <a:t>(You may also want to ask “Fears about class?” </a:t>
            </a:r>
            <a:r>
              <a:rPr lang="mr-IN" baseline="0" dirty="0" smtClean="0"/>
              <a:t>–</a:t>
            </a:r>
            <a:r>
              <a:rPr lang="en-US" baseline="0" dirty="0" smtClean="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indent="0" algn="l">
              <a:spcBef>
                <a:spcPts val="0"/>
              </a:spcBef>
              <a:buNone/>
            </a:pPr>
            <a:r>
              <a:rPr lang="en-US" sz="1200" dirty="0" smtClean="0">
                <a:latin typeface="Arial" panose="020B0604020202020204" pitchFamily="34" charset="0"/>
                <a:ea typeface="Roboto" panose="02000000000000000000" pitchFamily="2" charset="0"/>
                <a:cs typeface="Arial" panose="020B0604020202020204" pitchFamily="34" charset="0"/>
              </a:rPr>
              <a:t>Nothing good comes easy.</a:t>
            </a:r>
            <a:endParaRPr lang="en-US" sz="1200" b="1" u="sng" dirty="0" smtClean="0">
              <a:latin typeface="Arial" panose="020B0604020202020204" pitchFamily="34" charset="0"/>
              <a:ea typeface="Roboto" panose="02000000000000000000" pitchFamily="2" charset="0"/>
              <a:cs typeface="Arial" panose="020B0604020202020204" pitchFamily="34" charset="0"/>
            </a:endParaRPr>
          </a:p>
          <a:p>
            <a:endParaRPr lang="en-US" dirty="0" smtClean="0"/>
          </a:p>
          <a:p>
            <a:r>
              <a:rPr lang="en-US" dirty="0" smtClean="0"/>
              <a:t>There are</a:t>
            </a:r>
            <a:r>
              <a:rPr lang="en-US" baseline="0" dirty="0" smtClean="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First off, don’t be this guy.</a:t>
            </a:r>
          </a:p>
          <a:p>
            <a:endParaRPr lang="en-US" dirty="0" smtClean="0"/>
          </a:p>
          <a:p>
            <a:r>
              <a:rPr lang="en-US" dirty="0" smtClean="0"/>
              <a:t>Those</a:t>
            </a:r>
            <a:r>
              <a:rPr lang="en-US" baseline="0" dirty="0" smtClean="0"/>
              <a:t> that have the hardest time in the program are not the ones who came in knowing no programming. </a:t>
            </a:r>
          </a:p>
          <a:p>
            <a:endParaRPr lang="en-US" baseline="0" dirty="0" smtClean="0"/>
          </a:p>
          <a:p>
            <a:r>
              <a:rPr lang="en-US" baseline="0" dirty="0" smtClean="0"/>
              <a:t>It’s not the ones who haven’t played around with HTML, CSS, or Javascript.</a:t>
            </a:r>
          </a:p>
          <a:p>
            <a:endParaRPr lang="en-US" baseline="0" dirty="0" smtClean="0"/>
          </a:p>
          <a:p>
            <a:r>
              <a:rPr lang="en-US" baseline="0" dirty="0" smtClean="0"/>
              <a:t>It’s the ones who walk in thinking they either A) Know more than they do. Or B) Are experts in a completely different field. </a:t>
            </a:r>
          </a:p>
          <a:p>
            <a:endParaRPr lang="en-US" baseline="0" dirty="0" smtClean="0"/>
          </a:p>
          <a:p>
            <a:r>
              <a:rPr lang="en-US" baseline="0" dirty="0" smtClean="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this guy.</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Having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Don’t be frustrated! Keep an open mind </a:t>
            </a:r>
            <a:r>
              <a:rPr lang="mr-IN" dirty="0" smtClean="0"/>
              <a:t>–</a:t>
            </a:r>
            <a:r>
              <a:rPr lang="en-US" baseline="0" dirty="0" smtClean="0"/>
              <a:t> you’re here to learn.</a:t>
            </a:r>
          </a:p>
          <a:p>
            <a:endParaRPr lang="en-US" baseline="0" dirty="0" smtClean="0"/>
          </a:p>
          <a:p>
            <a:r>
              <a:rPr lang="en-US" sz="1200" b="0" i="0" kern="1200" dirty="0" smtClean="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440970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You are a blank</a:t>
            </a:r>
            <a:r>
              <a:rPr lang="en-US" baseline="0" dirty="0" smtClean="0"/>
              <a:t> slate.</a:t>
            </a:r>
            <a:r>
              <a:rPr lang="en-US" dirty="0" smtClean="0"/>
              <a:t/>
            </a:r>
            <a:br>
              <a:rPr lang="en-US" dirty="0" smtClean="0"/>
            </a:br>
            <a:r>
              <a:rPr lang="en-US" dirty="0" smtClean="0"/>
              <a:t/>
            </a:r>
            <a:br>
              <a:rPr lang="en-US" dirty="0" smtClean="0"/>
            </a:br>
            <a:r>
              <a:rPr lang="en-US" dirty="0" smtClean="0"/>
              <a:t>Seriously. Don’t lose sight of this image. At first</a:t>
            </a:r>
            <a:r>
              <a:rPr lang="en-US" baseline="0" dirty="0" smtClean="0"/>
              <a:t> it may feel intimidating. Knowing how little you know. But relish the opportunity and take the privileges it comes with.</a:t>
            </a:r>
          </a:p>
          <a:p>
            <a:endParaRPr lang="en-US" baseline="0" dirty="0" smtClean="0"/>
          </a:p>
          <a:p>
            <a:r>
              <a:rPr lang="en-US" baseline="0" dirty="0" smtClean="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So how does one learn? Well</a:t>
            </a:r>
            <a:r>
              <a:rPr lang="mr-IN" dirty="0" smtClean="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smtClean="0"/>
              <a:t>…</a:t>
            </a:r>
            <a:r>
              <a:rPr lang="en-US" dirty="0" smtClean="0"/>
              <a:t> there are a few obstacles in the way.</a:t>
            </a:r>
          </a:p>
          <a:p>
            <a:endParaRPr lang="en-US" dirty="0" smtClean="0"/>
          </a:p>
          <a:p>
            <a:r>
              <a:rPr lang="en-US" dirty="0" smtClean="0"/>
              <a:t>Things</a:t>
            </a:r>
            <a:r>
              <a:rPr lang="en-US" baseline="0" dirty="0" smtClean="0"/>
              <a:t> that will frustrate you</a:t>
            </a:r>
            <a:r>
              <a:rPr lang="mr-IN" baseline="0" dirty="0" smtClean="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Obstacle</a:t>
            </a:r>
            <a:r>
              <a:rPr lang="en-US" baseline="0" dirty="0" smtClean="0"/>
              <a:t> 1</a:t>
            </a:r>
            <a:br>
              <a:rPr lang="en-US" baseline="0" dirty="0" smtClean="0"/>
            </a:br>
            <a:r>
              <a:rPr lang="en-US" baseline="0" dirty="0" smtClean="0"/>
              <a:t/>
            </a:r>
            <a:br>
              <a:rPr lang="en-US" baseline="0" dirty="0" smtClean="0"/>
            </a:br>
            <a:r>
              <a:rPr lang="en-US" sz="1200" b="0" i="0" kern="1200" dirty="0" smtClean="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smtClean="0"/>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2189665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Obstacle</a:t>
            </a:r>
            <a:r>
              <a:rPr lang="en-US" baseline="0" dirty="0" smtClean="0"/>
              <a:t> 1</a:t>
            </a:r>
            <a:br>
              <a:rPr lang="en-US" baseline="0" dirty="0" smtClean="0"/>
            </a:br>
            <a:r>
              <a:rPr lang="en-US" baseline="0" dirty="0" smtClean="0"/>
              <a:t/>
            </a:r>
            <a:br>
              <a:rPr lang="en-US" baseline="0" dirty="0" smtClean="0"/>
            </a:br>
            <a:r>
              <a:rPr lang="en-US" sz="1200" b="0" i="0" kern="1200" dirty="0" smtClean="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smtClean="0"/>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1835114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Enough about you, time to talk about me.</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Obstacle 2</a:t>
            </a:r>
          </a:p>
          <a:p>
            <a:endParaRPr lang="en-US" dirty="0" smtClean="0"/>
          </a:p>
          <a:p>
            <a:r>
              <a:rPr lang="en-US" sz="1200" b="0" i="0" kern="1200" dirty="0" smtClean="0">
                <a:solidFill>
                  <a:schemeClr val="tx1"/>
                </a:solidFill>
                <a:effectLst/>
                <a:latin typeface="+mn-lt"/>
                <a:ea typeface="+mn-ea"/>
                <a:cs typeface="+mn-cs"/>
              </a:rPr>
              <a:t>There will be many moments where you will doubt yourself.</a:t>
            </a:r>
            <a:endParaRPr lang="en-US" dirty="0" smtClean="0"/>
          </a:p>
          <a:p>
            <a:endParaRPr lang="en-US" dirty="0" smtClean="0"/>
          </a:p>
          <a:p>
            <a:r>
              <a:rPr lang="en-US" dirty="0" smtClean="0"/>
              <a:t>Everyone is on the same</a:t>
            </a:r>
            <a:r>
              <a:rPr lang="en-US" baseline="0" dirty="0" smtClean="0"/>
              <a:t> page as you. No-one in this classroom is dumb. You all have varying backgrounds with differing experiences and exposure.</a:t>
            </a:r>
          </a:p>
          <a:p>
            <a:endParaRPr lang="en-US" baseline="0" dirty="0" smtClean="0"/>
          </a:p>
          <a:p>
            <a:endParaRPr lang="en-US" baseline="0" dirty="0" smtClean="0"/>
          </a:p>
          <a:p>
            <a:r>
              <a:rPr lang="en-US" baseline="0" dirty="0" smtClean="0"/>
              <a:t>Everyone was where you are at some point in their career. Every single developer. Me too. </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takes time but you have what it takes; you were selected for this program because we know you have what it takes.</a:t>
            </a:r>
            <a:endParaRPr lang="en-US" baseline="0" dirty="0" smtClean="0"/>
          </a:p>
          <a:p>
            <a:endParaRPr lang="en-US" baseline="0" dirty="0" smtClean="0"/>
          </a:p>
          <a:p>
            <a:endParaRPr lang="en-US" baseline="0" dirty="0" smtClean="0"/>
          </a:p>
          <a:p>
            <a:r>
              <a:rPr lang="en-US" baseline="0" dirty="0" smtClean="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Obstacle 3 </a:t>
            </a:r>
            <a:r>
              <a:rPr lang="mr-IN" dirty="0" smtClean="0"/>
              <a:t>–</a:t>
            </a:r>
            <a:r>
              <a:rPr lang="en-US" dirty="0" smtClean="0"/>
              <a:t> you have a ton</a:t>
            </a:r>
            <a:r>
              <a:rPr lang="en-US" baseline="0" dirty="0" smtClean="0"/>
              <a:t> of ground to cover! </a:t>
            </a:r>
          </a:p>
          <a:p>
            <a:endParaRPr lang="en-US" baseline="0" dirty="0" smtClean="0"/>
          </a:p>
          <a:p>
            <a:r>
              <a:rPr lang="en-US" baseline="0" dirty="0" smtClean="0"/>
              <a:t>There’s a lot to learn, and it can be intimidating. But honestly, 6 months will be over before you know it. </a:t>
            </a:r>
          </a:p>
          <a:p>
            <a:endParaRPr lang="en-US" baseline="0" dirty="0" smtClean="0"/>
          </a:p>
          <a:p>
            <a:r>
              <a:rPr lang="en-US" sz="1200" b="0" i="0" kern="1200" baseline="0" dirty="0" smtClean="0">
                <a:solidFill>
                  <a:schemeClr val="tx1"/>
                </a:solidFill>
                <a:effectLst/>
                <a:latin typeface="+mn-lt"/>
                <a:ea typeface="+mn-ea"/>
                <a:cs typeface="+mn-cs"/>
              </a:rPr>
              <a:t>Because </a:t>
            </a:r>
            <a:r>
              <a:rPr lang="en-US" sz="1200" b="0" i="0" kern="1200" dirty="0" smtClean="0">
                <a:solidFill>
                  <a:schemeClr val="tx1"/>
                </a:solidFill>
                <a:effectLst/>
                <a:latin typeface="+mn-lt"/>
                <a:ea typeface="+mn-ea"/>
                <a:cs typeface="+mn-cs"/>
              </a:rPr>
              <a:t>of the length of the program, personal issues WILL come up during the course of the program, and it</a:t>
            </a:r>
            <a:r>
              <a:rPr lang="en-US" sz="1200" b="0" i="0" kern="1200" baseline="0" dirty="0" smtClean="0">
                <a:solidFill>
                  <a:schemeClr val="tx1"/>
                </a:solidFill>
                <a:effectLst/>
                <a:latin typeface="+mn-lt"/>
                <a:ea typeface="+mn-ea"/>
                <a:cs typeface="+mn-cs"/>
              </a:rPr>
              <a:t> will be challenging to stay motivated.</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smtClean="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And</a:t>
            </a:r>
            <a:r>
              <a:rPr lang="en-US" baseline="0" dirty="0" smtClean="0"/>
              <a:t> will take a while to master. Persisting in general is the #1 hardest thing in this course.</a:t>
            </a:r>
          </a:p>
          <a:p>
            <a:endParaRPr lang="en-US" baseline="0" dirty="0" smtClean="0"/>
          </a:p>
          <a:p>
            <a:r>
              <a:rPr lang="en-US" baseline="0" dirty="0" smtClean="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Frustration</a:t>
            </a:r>
            <a:r>
              <a:rPr lang="en-US" baseline="0" dirty="0" smtClean="0"/>
              <a:t> = learning, seriously. Here’s the author of a pretty famous book on the mean stack: </a:t>
            </a:r>
          </a:p>
          <a:p>
            <a:endParaRPr lang="en-US" baseline="0" dirty="0" smtClean="0"/>
          </a:p>
          <a:p>
            <a:r>
              <a:rPr lang="en-US" baseline="0" dirty="0" smtClean="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Questions?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Questions?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2415470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Questions?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extLst>
      <p:ext uri="{BB962C8B-B14F-4D97-AF65-F5344CB8AC3E}">
        <p14:creationId xmlns:p14="http://schemas.microsoft.com/office/powerpoint/2010/main" val="3499158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Questions?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716095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a:t>
            </a:r>
            <a:r>
              <a:rPr lang="en-US" baseline="0" dirty="0" smtClean="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Here’s this cool thing I built. It does X and it’s important because Y.</a:t>
            </a:r>
          </a:p>
          <a:p>
            <a:endParaRPr lang="en-US" dirty="0" smtClean="0"/>
          </a:p>
          <a:p>
            <a:r>
              <a:rPr lang="en-US" dirty="0" smtClean="0"/>
              <a:t>Questions?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Question:</a:t>
            </a:r>
            <a:r>
              <a:rPr lang="en-US" baseline="0" dirty="0" smtClean="0"/>
              <a:t> </a:t>
            </a:r>
            <a:r>
              <a:rPr lang="en-US" dirty="0" smtClean="0"/>
              <a:t>How do you learn to code? (NEXT)</a:t>
            </a:r>
          </a:p>
          <a:p>
            <a:endParaRPr lang="en-US" dirty="0" smtClean="0"/>
          </a:p>
          <a:p>
            <a:r>
              <a:rPr lang="en-US" dirty="0" smtClean="0"/>
              <a:t>By</a:t>
            </a:r>
            <a:r>
              <a:rPr lang="en-US" baseline="0" dirty="0" smtClean="0"/>
              <a:t> coding! Unfortunate, right? </a:t>
            </a:r>
          </a:p>
          <a:p>
            <a:endParaRPr lang="en-US" baseline="0" dirty="0" smtClean="0"/>
          </a:p>
          <a:p>
            <a:r>
              <a:rPr lang="en-US" baseline="0" dirty="0" smtClean="0"/>
              <a:t>We’ll get a ton of in-class practice reading and writing code, so the course quickly becomes “code-centric”. </a:t>
            </a:r>
          </a:p>
          <a:p>
            <a:endParaRPr lang="en-US" baseline="0" dirty="0" smtClean="0"/>
          </a:p>
          <a:p>
            <a:r>
              <a:rPr lang="en-US" baseline="0" dirty="0" smtClean="0"/>
              <a:t>Most days will be much less presentation-heavy than today.</a:t>
            </a:r>
          </a:p>
          <a:p>
            <a:endParaRPr lang="en-US" baseline="0" dirty="0"/>
          </a:p>
          <a:p>
            <a:r>
              <a:rPr lang="en-US" baseline="0" dirty="0" smtClean="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to do this, you’ll need to be great</a:t>
            </a:r>
            <a:r>
              <a:rPr lang="en-US" baseline="0" dirty="0" smtClean="0"/>
              <a:t> at googling!</a:t>
            </a:r>
          </a:p>
          <a:p>
            <a:endParaRPr lang="en-US" baseline="0" dirty="0" smtClean="0"/>
          </a:p>
          <a:p>
            <a:pPr marL="171450" indent="-171450">
              <a:buFontTx/>
              <a:buChar char="-"/>
            </a:pPr>
            <a:r>
              <a:rPr lang="en-US" baseline="0" dirty="0" smtClean="0"/>
              <a:t>This is arguably the best/most important skill you can use.</a:t>
            </a:r>
          </a:p>
          <a:p>
            <a:pPr marL="171450" indent="-171450">
              <a:buFontTx/>
              <a:buChar char="-"/>
            </a:pPr>
            <a:r>
              <a:rPr lang="en-US" baseline="0" dirty="0" smtClean="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31377463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Of course, to do this, you’ll need to be great</a:t>
            </a:r>
            <a:r>
              <a:rPr lang="en-US" baseline="0" dirty="0" smtClean="0"/>
              <a:t> at googling!</a:t>
            </a:r>
          </a:p>
          <a:p>
            <a:endParaRPr lang="en-US" baseline="0" dirty="0" smtClean="0"/>
          </a:p>
          <a:p>
            <a:pPr marL="171450" indent="-171450">
              <a:buFontTx/>
              <a:buChar char="-"/>
            </a:pPr>
            <a:r>
              <a:rPr lang="en-US" baseline="0" dirty="0" smtClean="0"/>
              <a:t>This is arguably the best/most important skill you can use.</a:t>
            </a:r>
          </a:p>
          <a:p>
            <a:pPr marL="171450" indent="-171450">
              <a:buFontTx/>
              <a:buChar char="-"/>
            </a:pPr>
            <a:r>
              <a:rPr lang="en-US" baseline="0" dirty="0" smtClean="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next up I want to</a:t>
            </a:r>
            <a:r>
              <a:rPr lang="en-US" baseline="0" dirty="0" smtClean="0"/>
              <a:t> spend a little bit of time checking that everyone has everything they need installed (from the pre-work).</a:t>
            </a:r>
          </a:p>
          <a:p>
            <a:endParaRPr lang="en-US" baseline="0" dirty="0" smtClean="0"/>
          </a:p>
          <a:p>
            <a:r>
              <a:rPr lang="en-US" baseline="0" dirty="0" smtClean="0"/>
              <a:t>If you can check off all of these things, spend this time helping your neighbors. This should become a habit </a:t>
            </a:r>
            <a:r>
              <a:rPr lang="mr-IN" baseline="0" dirty="0" smtClean="0"/>
              <a:t>–</a:t>
            </a:r>
            <a:r>
              <a:rPr lang="en-US" baseline="0" dirty="0" smtClean="0"/>
              <a:t> try to ask for help form your neighbors before going to a TA (you will both learn more along the way). &lt; We’ll talk more about this soon.</a:t>
            </a:r>
          </a:p>
          <a:p>
            <a:endParaRPr lang="en-US" baseline="0" dirty="0" smtClean="0"/>
          </a:p>
          <a:p>
            <a:r>
              <a:rPr lang="en-US" baseline="0" dirty="0" smtClean="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So what exactly does</a:t>
            </a:r>
            <a:r>
              <a:rPr lang="en-US" baseline="0" dirty="0" smtClean="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Let’s use YouTube as an example. (Go to YouTube and do basic search)</a:t>
            </a:r>
          </a:p>
          <a:p>
            <a:endParaRPr lang="en-US" dirty="0" smtClean="0"/>
          </a:p>
          <a:p>
            <a:r>
              <a:rPr lang="en-US" dirty="0" smtClean="0"/>
              <a:t>You’ll learn all of this in time, but</a:t>
            </a:r>
            <a:r>
              <a:rPr lang="en-US" baseline="0" dirty="0" smtClean="0"/>
              <a:t> a basic YouTube search requires two things:</a:t>
            </a:r>
          </a:p>
          <a:p>
            <a:pPr marL="228600" indent="-228600">
              <a:buAutoNum type="arabicParenR"/>
            </a:pPr>
            <a:r>
              <a:rPr lang="en-US" baseline="0" dirty="0" smtClean="0"/>
              <a:t>A ”frontend” </a:t>
            </a:r>
            <a:r>
              <a:rPr lang="mr-IN" baseline="0" dirty="0" smtClean="0"/>
              <a:t>–</a:t>
            </a:r>
            <a:r>
              <a:rPr lang="en-US" baseline="0" dirty="0" smtClean="0"/>
              <a:t> the graphical user interface which responds to what I type</a:t>
            </a:r>
          </a:p>
          <a:p>
            <a:pPr marL="228600" indent="-228600">
              <a:buAutoNum type="arabicParenR"/>
            </a:pPr>
            <a:r>
              <a:rPr lang="en-US" baseline="0" dirty="0" smtClean="0"/>
              <a:t>A “backend” </a:t>
            </a:r>
            <a:r>
              <a:rPr lang="mr-IN" baseline="0" dirty="0" smtClean="0"/>
              <a:t>–</a:t>
            </a:r>
            <a:r>
              <a:rPr lang="en-US" baseline="0" dirty="0" smtClean="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smtClean="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Websites today</a:t>
            </a:r>
            <a:r>
              <a:rPr lang="en-US" baseline="0" dirty="0" smtClean="0"/>
              <a:t> are all about reading code for these components </a:t>
            </a:r>
            <a:r>
              <a:rPr lang="mr-IN" baseline="0" dirty="0" smtClean="0"/>
              <a:t>–</a:t>
            </a:r>
            <a:r>
              <a:rPr lang="en-US" baseline="0" dirty="0" smtClean="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Here’s this cool thing I built. It does X and it’s important because Y.</a:t>
            </a:r>
          </a:p>
          <a:p>
            <a:endParaRPr lang="en-US" dirty="0" smtClean="0"/>
          </a:p>
          <a:p>
            <a:r>
              <a:rPr lang="en-US" dirty="0" smtClean="0"/>
              <a:t>Questions?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2354862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That is “Full-Stack Development” </a:t>
            </a:r>
            <a:r>
              <a:rPr lang="mr-IN" dirty="0" smtClean="0"/>
              <a:t>–</a:t>
            </a:r>
            <a:r>
              <a:rPr lang="en-US" dirty="0" smtClean="0"/>
              <a:t> you build can</a:t>
            </a:r>
            <a:r>
              <a:rPr lang="en-US" baseline="0" dirty="0" smtClean="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In this course, you’ll learn everything you need to be able to do this </a:t>
            </a:r>
            <a:r>
              <a:rPr lang="mr-IN" dirty="0" smtClean="0"/>
              <a:t>–</a:t>
            </a:r>
            <a:r>
              <a:rPr lang="en-US" dirty="0" smtClean="0"/>
              <a:t> </a:t>
            </a:r>
            <a:br>
              <a:rPr lang="en-US" dirty="0" smtClean="0"/>
            </a:br>
            <a:endParaRPr lang="en-US" dirty="0" smtClean="0"/>
          </a:p>
          <a:p>
            <a:r>
              <a:rPr lang="en-US" dirty="0" smtClean="0"/>
              <a:t>you’ll be</a:t>
            </a:r>
            <a:r>
              <a:rPr lang="en-US" baseline="0" dirty="0" smtClean="0"/>
              <a:t> able to build complex web applications even as a single developer.</a:t>
            </a:r>
          </a:p>
          <a:p>
            <a:endParaRPr lang="en-US" baseline="0" dirty="0" smtClean="0"/>
          </a:p>
          <a:p>
            <a:endParaRPr lang="en-US" baseline="0" dirty="0" smtClean="0"/>
          </a:p>
          <a:p>
            <a:r>
              <a:rPr lang="en-US" baseline="0" dirty="0" smtClean="0"/>
              <a:t>Questions?</a:t>
            </a:r>
          </a:p>
          <a:p>
            <a:endParaRPr lang="en-US" baseline="0" dirty="0" smtClean="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The terminal is the portal to your</a:t>
            </a:r>
            <a:r>
              <a:rPr lang="en-US" baseline="0" dirty="0" smtClean="0"/>
              <a:t> computer </a:t>
            </a:r>
            <a:r>
              <a:rPr lang="mr-IN" baseline="0" dirty="0" smtClean="0"/>
              <a:t>–</a:t>
            </a:r>
            <a:r>
              <a:rPr lang="en-US" baseline="0" dirty="0" smtClean="0"/>
              <a:t> it allows you to run and even script commands that can create files, folders, and more.</a:t>
            </a:r>
          </a:p>
          <a:p>
            <a:endParaRPr lang="en-US" baseline="0" dirty="0" smtClean="0"/>
          </a:p>
          <a:p>
            <a:r>
              <a:rPr lang="en-US" baseline="0" dirty="0" smtClean="0"/>
              <a:t>It is extremely important that you get intimately familiar with the terminal as soon as possible, as you’ll use it for almost everything. It is fast and powerful.</a:t>
            </a:r>
          </a:p>
          <a:p>
            <a:endParaRPr lang="en-US" baseline="0" dirty="0" smtClean="0"/>
          </a:p>
          <a:p>
            <a:r>
              <a:rPr lang="en-US" baseline="0" dirty="0" smtClean="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So let’s run through a couple of examples.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55</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Your turn!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56</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57</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Re-ask</a:t>
            </a:r>
            <a:r>
              <a:rPr lang="en-US" baseline="0" dirty="0" smtClean="0"/>
              <a:t> the questions after a couple of minutes walking neighbor-discussion:</a:t>
            </a:r>
          </a:p>
          <a:p>
            <a:pPr marL="171450" indent="-171450">
              <a:buFontTx/>
              <a:buChar char="-"/>
            </a:pPr>
            <a:r>
              <a:rPr lang="en-US" baseline="0" dirty="0" smtClean="0"/>
              <a:t>How do you create a new folder?</a:t>
            </a:r>
          </a:p>
          <a:p>
            <a:pPr marL="171450" indent="-171450">
              <a:buFontTx/>
              <a:buChar char="-"/>
            </a:pPr>
            <a:r>
              <a:rPr lang="en-US" baseline="0" dirty="0" smtClean="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58</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 can create HTML files from the terminal, let’s create one and actually write some HTML.</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59</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60</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61</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to keep in mind why you joined this class. Let’s talk about your goals.</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10828175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62</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63</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65</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3950960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smtClean="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20450289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42ADAE-4205-49B1-8273-182F9C1C8AE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 xmlns:a16="http://schemas.microsoft.com/office/drawing/2014/main" id="{CD878C4B-84EE-4D84-9116-3647603DDE85}"/>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 xmlns:a16="http://schemas.microsoft.com/office/drawing/2014/main" id="{18E448F2-052C-4572-B6FA-A44A6631E0A6}"/>
              </a:ext>
            </a:extLst>
          </p:cNvPr>
          <p:cNvSpPr>
            <a:spLocks noGrp="1"/>
          </p:cNvSpPr>
          <p:nvPr>
            <p:ph type="dt" sz="half" idx="10"/>
          </p:nvPr>
        </p:nvSpPr>
        <p:spPr/>
        <p:txBody>
          <a:bodyPr/>
          <a:lstStyle/>
          <a:p>
            <a:fld id="{8F3255B3-79B0-44E4-8F3E-99CB29CD64E1}" type="datetimeFigureOut">
              <a:rPr lang="en-US" smtClean="0">
                <a:solidFill>
                  <a:prstClr val="black">
                    <a:tint val="75000"/>
                  </a:prstClr>
                </a:solidFill>
              </a:rPr>
              <a:pPr/>
              <a:t>6/12/2017</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940A675-03F0-45D7-AA3D-BF5E183E331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129B2819-3539-4599-B4D4-49705B1662CE}"/>
              </a:ext>
            </a:extLst>
          </p:cNvPr>
          <p:cNvSpPr>
            <a:spLocks noGrp="1"/>
          </p:cNvSpPr>
          <p:nvPr>
            <p:ph type="sldNum" sz="quarter" idx="12"/>
          </p:nvPr>
        </p:nvSpPr>
        <p:spPr/>
        <p:txBody>
          <a:bodyPr/>
          <a:lstStyle/>
          <a:p>
            <a:fld id="{1EC2357F-5661-40D0-B410-0D6315E07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23246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29A820-20A0-48FC-954E-FF6C069EB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E7BE1D9-6BC6-43F6-98E9-5468317F64E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BE89EEA-953F-403A-B004-FF438D257104}"/>
              </a:ext>
            </a:extLst>
          </p:cNvPr>
          <p:cNvSpPr>
            <a:spLocks noGrp="1"/>
          </p:cNvSpPr>
          <p:nvPr>
            <p:ph type="dt" sz="half" idx="10"/>
          </p:nvPr>
        </p:nvSpPr>
        <p:spPr/>
        <p:txBody>
          <a:bodyPr/>
          <a:lstStyle/>
          <a:p>
            <a:fld id="{8F3255B3-79B0-44E4-8F3E-99CB29CD64E1}" type="datetimeFigureOut">
              <a:rPr lang="en-US" smtClean="0">
                <a:solidFill>
                  <a:prstClr val="black">
                    <a:tint val="75000"/>
                  </a:prstClr>
                </a:solidFill>
              </a:rPr>
              <a:pPr/>
              <a:t>6/12/2017</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5E687E35-8109-4BBE-B7B7-A473EA58E000}"/>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5A68CE5-12AC-48D4-895D-8DC9050B5124}"/>
              </a:ext>
            </a:extLst>
          </p:cNvPr>
          <p:cNvSpPr>
            <a:spLocks noGrp="1"/>
          </p:cNvSpPr>
          <p:nvPr>
            <p:ph type="sldNum" sz="quarter" idx="12"/>
          </p:nvPr>
        </p:nvSpPr>
        <p:spPr/>
        <p:txBody>
          <a:bodyPr/>
          <a:lstStyle/>
          <a:p>
            <a:fld id="{1EC2357F-5661-40D0-B410-0D6315E07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7830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EE3C0C-3F58-4734-9372-DF44038A9EAF}"/>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 xmlns:a16="http://schemas.microsoft.com/office/drawing/2014/main" id="{02CD9938-480B-4183-95C8-36D43966F02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48A8D824-6FEB-4C76-AF2E-CBE8C00CA399}"/>
              </a:ext>
            </a:extLst>
          </p:cNvPr>
          <p:cNvSpPr>
            <a:spLocks noGrp="1"/>
          </p:cNvSpPr>
          <p:nvPr>
            <p:ph type="dt" sz="half" idx="10"/>
          </p:nvPr>
        </p:nvSpPr>
        <p:spPr/>
        <p:txBody>
          <a:bodyPr/>
          <a:lstStyle/>
          <a:p>
            <a:fld id="{8F3255B3-79B0-44E4-8F3E-99CB29CD64E1}" type="datetimeFigureOut">
              <a:rPr lang="en-US" smtClean="0">
                <a:solidFill>
                  <a:prstClr val="black">
                    <a:tint val="75000"/>
                  </a:prstClr>
                </a:solidFill>
              </a:rPr>
              <a:pPr/>
              <a:t>6/12/2017</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6FECC767-D81D-4DF9-8F6B-0462243C3DF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D6AA54F-0D94-43D9-9836-8BCBFC93458B}"/>
              </a:ext>
            </a:extLst>
          </p:cNvPr>
          <p:cNvSpPr>
            <a:spLocks noGrp="1"/>
          </p:cNvSpPr>
          <p:nvPr>
            <p:ph type="sldNum" sz="quarter" idx="12"/>
          </p:nvPr>
        </p:nvSpPr>
        <p:spPr/>
        <p:txBody>
          <a:bodyPr/>
          <a:lstStyle/>
          <a:p>
            <a:fld id="{1EC2357F-5661-40D0-B410-0D6315E07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42155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7C0BCD-D47E-46A0-B70C-6ECDFF2F0C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6E05540-FA15-4E26-A98F-6954D1175176}"/>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2E0BA2C3-63D3-4968-B299-DF958F9E1206}"/>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4C3C5010-4B3C-4A6C-9E16-29466687A049}"/>
              </a:ext>
            </a:extLst>
          </p:cNvPr>
          <p:cNvSpPr>
            <a:spLocks noGrp="1"/>
          </p:cNvSpPr>
          <p:nvPr>
            <p:ph type="dt" sz="half" idx="10"/>
          </p:nvPr>
        </p:nvSpPr>
        <p:spPr/>
        <p:txBody>
          <a:bodyPr/>
          <a:lstStyle/>
          <a:p>
            <a:fld id="{8F3255B3-79B0-44E4-8F3E-99CB29CD64E1}" type="datetimeFigureOut">
              <a:rPr lang="en-US" smtClean="0">
                <a:solidFill>
                  <a:prstClr val="black">
                    <a:tint val="75000"/>
                  </a:prstClr>
                </a:solidFill>
              </a:rPr>
              <a:pPr/>
              <a:t>6/12/2017</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5C2E9F5D-B30F-4E20-A29F-EB8CE7F91A37}"/>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EFDBD75-5390-4443-9B3B-B905E932270F}"/>
              </a:ext>
            </a:extLst>
          </p:cNvPr>
          <p:cNvSpPr>
            <a:spLocks noGrp="1"/>
          </p:cNvSpPr>
          <p:nvPr>
            <p:ph type="sldNum" sz="quarter" idx="12"/>
          </p:nvPr>
        </p:nvSpPr>
        <p:spPr/>
        <p:txBody>
          <a:bodyPr/>
          <a:lstStyle/>
          <a:p>
            <a:fld id="{1EC2357F-5661-40D0-B410-0D6315E07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3787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F965A1-1BBD-447D-8D41-2262AD55D7BC}"/>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F24C5721-9310-4B38-8D73-BBED0C4F26D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 xmlns:a16="http://schemas.microsoft.com/office/drawing/2014/main" id="{6B3277DC-B3C4-4555-BD35-4827BEA2212A}"/>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65D45CFD-7EFA-4237-85BD-047FA1A968B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 xmlns:a16="http://schemas.microsoft.com/office/drawing/2014/main" id="{A5E8BD64-5B64-4226-8BA2-5C3FFF0F172E}"/>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B00B80E6-A82A-4434-8FD4-B6DE6481E9AC}"/>
              </a:ext>
            </a:extLst>
          </p:cNvPr>
          <p:cNvSpPr>
            <a:spLocks noGrp="1"/>
          </p:cNvSpPr>
          <p:nvPr>
            <p:ph type="dt" sz="half" idx="10"/>
          </p:nvPr>
        </p:nvSpPr>
        <p:spPr/>
        <p:txBody>
          <a:bodyPr/>
          <a:lstStyle/>
          <a:p>
            <a:fld id="{8F3255B3-79B0-44E4-8F3E-99CB29CD64E1}" type="datetimeFigureOut">
              <a:rPr lang="en-US" smtClean="0">
                <a:solidFill>
                  <a:prstClr val="black">
                    <a:tint val="75000"/>
                  </a:prstClr>
                </a:solidFill>
              </a:rPr>
              <a:pPr/>
              <a:t>6/12/2017</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0DDDE80B-7257-4C4D-A996-DEBBFF939270}"/>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36D6BBB8-BB1D-4FA9-85FE-505AB3FDFBFF}"/>
              </a:ext>
            </a:extLst>
          </p:cNvPr>
          <p:cNvSpPr>
            <a:spLocks noGrp="1"/>
          </p:cNvSpPr>
          <p:nvPr>
            <p:ph type="sldNum" sz="quarter" idx="12"/>
          </p:nvPr>
        </p:nvSpPr>
        <p:spPr/>
        <p:txBody>
          <a:bodyPr/>
          <a:lstStyle/>
          <a:p>
            <a:fld id="{1EC2357F-5661-40D0-B410-0D6315E07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50932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E678D2-1136-4F85-ABCE-550B56E379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B49A0802-FFEF-4680-9D9F-A94F57CFC33D}"/>
              </a:ext>
            </a:extLst>
          </p:cNvPr>
          <p:cNvSpPr>
            <a:spLocks noGrp="1"/>
          </p:cNvSpPr>
          <p:nvPr>
            <p:ph type="dt" sz="half" idx="10"/>
          </p:nvPr>
        </p:nvSpPr>
        <p:spPr/>
        <p:txBody>
          <a:bodyPr/>
          <a:lstStyle/>
          <a:p>
            <a:fld id="{8F3255B3-79B0-44E4-8F3E-99CB29CD64E1}" type="datetimeFigureOut">
              <a:rPr lang="en-US" smtClean="0">
                <a:solidFill>
                  <a:prstClr val="black">
                    <a:tint val="75000"/>
                  </a:prstClr>
                </a:solidFill>
              </a:rPr>
              <a:pPr/>
              <a:t>6/12/2017</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B866F8CB-38A9-43F9-9D9E-1A35AB974F3D}"/>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87FBFA8A-5F12-4E12-BDDF-54E24C749D4E}"/>
              </a:ext>
            </a:extLst>
          </p:cNvPr>
          <p:cNvSpPr>
            <a:spLocks noGrp="1"/>
          </p:cNvSpPr>
          <p:nvPr>
            <p:ph type="sldNum" sz="quarter" idx="12"/>
          </p:nvPr>
        </p:nvSpPr>
        <p:spPr/>
        <p:txBody>
          <a:bodyPr/>
          <a:lstStyle/>
          <a:p>
            <a:fld id="{1EC2357F-5661-40D0-B410-0D6315E07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26850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4E02189-FA18-4BCF-BB2B-05547FE3D70F}"/>
              </a:ext>
            </a:extLst>
          </p:cNvPr>
          <p:cNvSpPr>
            <a:spLocks noGrp="1"/>
          </p:cNvSpPr>
          <p:nvPr>
            <p:ph type="dt" sz="half" idx="10"/>
          </p:nvPr>
        </p:nvSpPr>
        <p:spPr/>
        <p:txBody>
          <a:bodyPr/>
          <a:lstStyle/>
          <a:p>
            <a:fld id="{8F3255B3-79B0-44E4-8F3E-99CB29CD64E1}" type="datetimeFigureOut">
              <a:rPr lang="en-US" smtClean="0">
                <a:solidFill>
                  <a:prstClr val="black">
                    <a:tint val="75000"/>
                  </a:prstClr>
                </a:solidFill>
              </a:rPr>
              <a:pPr/>
              <a:t>6/12/2017</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3A4C6CFD-0063-4A86-ADFC-05DED9F5AC76}"/>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EC699B32-BB8B-4451-BD4A-F09C0F7F9847}"/>
              </a:ext>
            </a:extLst>
          </p:cNvPr>
          <p:cNvSpPr>
            <a:spLocks noGrp="1"/>
          </p:cNvSpPr>
          <p:nvPr>
            <p:ph type="sldNum" sz="quarter" idx="12"/>
          </p:nvPr>
        </p:nvSpPr>
        <p:spPr/>
        <p:txBody>
          <a:bodyPr/>
          <a:lstStyle/>
          <a:p>
            <a:fld id="{1EC2357F-5661-40D0-B410-0D6315E07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41915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DA7D4B-81CA-46D7-AC04-9A1AB0BD5AB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 xmlns:a16="http://schemas.microsoft.com/office/drawing/2014/main" id="{8BA27C63-7794-4377-B392-237D66C54A3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F3818E7-C65D-447F-B574-CA7493BC533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 xmlns:a16="http://schemas.microsoft.com/office/drawing/2014/main" id="{C1883725-EB12-4A36-9822-2EBACD6EB184}"/>
              </a:ext>
            </a:extLst>
          </p:cNvPr>
          <p:cNvSpPr>
            <a:spLocks noGrp="1"/>
          </p:cNvSpPr>
          <p:nvPr>
            <p:ph type="dt" sz="half" idx="10"/>
          </p:nvPr>
        </p:nvSpPr>
        <p:spPr/>
        <p:txBody>
          <a:bodyPr/>
          <a:lstStyle/>
          <a:p>
            <a:fld id="{8F3255B3-79B0-44E4-8F3E-99CB29CD64E1}" type="datetimeFigureOut">
              <a:rPr lang="en-US" smtClean="0">
                <a:solidFill>
                  <a:prstClr val="black">
                    <a:tint val="75000"/>
                  </a:prstClr>
                </a:solidFill>
              </a:rPr>
              <a:pPr/>
              <a:t>6/12/2017</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EB88770F-A905-4C6A-9B19-FDFF6D74E71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F7B0E47D-4243-440C-9606-F90E3C302C6E}"/>
              </a:ext>
            </a:extLst>
          </p:cNvPr>
          <p:cNvSpPr>
            <a:spLocks noGrp="1"/>
          </p:cNvSpPr>
          <p:nvPr>
            <p:ph type="sldNum" sz="quarter" idx="12"/>
          </p:nvPr>
        </p:nvSpPr>
        <p:spPr/>
        <p:txBody>
          <a:bodyPr/>
          <a:lstStyle/>
          <a:p>
            <a:fld id="{1EC2357F-5661-40D0-B410-0D6315E07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84421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AD4933-CC46-4EDA-ABD4-28C44018311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 xmlns:a16="http://schemas.microsoft.com/office/drawing/2014/main" id="{F46760C2-A540-4A30-9079-9F645EB72E2E}"/>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 xmlns:a16="http://schemas.microsoft.com/office/drawing/2014/main" id="{D23570D6-FA91-4EC7-BB4D-FDCCF4F2657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 xmlns:a16="http://schemas.microsoft.com/office/drawing/2014/main" id="{6E18363A-8070-4EF3-A951-B245E981CE1F}"/>
              </a:ext>
            </a:extLst>
          </p:cNvPr>
          <p:cNvSpPr>
            <a:spLocks noGrp="1"/>
          </p:cNvSpPr>
          <p:nvPr>
            <p:ph type="dt" sz="half" idx="10"/>
          </p:nvPr>
        </p:nvSpPr>
        <p:spPr/>
        <p:txBody>
          <a:bodyPr/>
          <a:lstStyle/>
          <a:p>
            <a:fld id="{8F3255B3-79B0-44E4-8F3E-99CB29CD64E1}" type="datetimeFigureOut">
              <a:rPr lang="en-US" smtClean="0">
                <a:solidFill>
                  <a:prstClr val="black">
                    <a:tint val="75000"/>
                  </a:prstClr>
                </a:solidFill>
              </a:rPr>
              <a:pPr/>
              <a:t>6/12/2017</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A8EFC423-6892-4310-B485-A299A1E7831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48E3BD-CB29-417D-AC43-85762A37D09F}"/>
              </a:ext>
            </a:extLst>
          </p:cNvPr>
          <p:cNvSpPr>
            <a:spLocks noGrp="1"/>
          </p:cNvSpPr>
          <p:nvPr>
            <p:ph type="sldNum" sz="quarter" idx="12"/>
          </p:nvPr>
        </p:nvSpPr>
        <p:spPr/>
        <p:txBody>
          <a:bodyPr/>
          <a:lstStyle/>
          <a:p>
            <a:fld id="{1EC2357F-5661-40D0-B410-0D6315E07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91541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4DFBEC-53BB-47FF-9257-B51BA14327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237F4047-F1B0-4576-9350-20C94ED0A8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7B069BA-F6E4-49D9-8310-073BF9242258}"/>
              </a:ext>
            </a:extLst>
          </p:cNvPr>
          <p:cNvSpPr>
            <a:spLocks noGrp="1"/>
          </p:cNvSpPr>
          <p:nvPr>
            <p:ph type="dt" sz="half" idx="10"/>
          </p:nvPr>
        </p:nvSpPr>
        <p:spPr/>
        <p:txBody>
          <a:bodyPr/>
          <a:lstStyle/>
          <a:p>
            <a:fld id="{8F3255B3-79B0-44E4-8F3E-99CB29CD64E1}" type="datetimeFigureOut">
              <a:rPr lang="en-US" smtClean="0">
                <a:solidFill>
                  <a:prstClr val="black">
                    <a:tint val="75000"/>
                  </a:prstClr>
                </a:solidFill>
              </a:rPr>
              <a:pPr/>
              <a:t>6/12/2017</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E048D9F-870F-4508-9DC1-9DB355BF4281}"/>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74CA15D5-BD4A-40C7-8262-D10067FA15C2}"/>
              </a:ext>
            </a:extLst>
          </p:cNvPr>
          <p:cNvSpPr>
            <a:spLocks noGrp="1"/>
          </p:cNvSpPr>
          <p:nvPr>
            <p:ph type="sldNum" sz="quarter" idx="12"/>
          </p:nvPr>
        </p:nvSpPr>
        <p:spPr/>
        <p:txBody>
          <a:bodyPr/>
          <a:lstStyle/>
          <a:p>
            <a:fld id="{1EC2357F-5661-40D0-B410-0D6315E07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37897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42104D25-16C0-4F6B-83B4-4D0578B1B6F4}"/>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038E4E6B-79D6-46F4-BA45-87F52037054B}"/>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D32837B-976D-49E4-966C-735B91F23DCA}"/>
              </a:ext>
            </a:extLst>
          </p:cNvPr>
          <p:cNvSpPr>
            <a:spLocks noGrp="1"/>
          </p:cNvSpPr>
          <p:nvPr>
            <p:ph type="dt" sz="half" idx="10"/>
          </p:nvPr>
        </p:nvSpPr>
        <p:spPr/>
        <p:txBody>
          <a:bodyPr/>
          <a:lstStyle/>
          <a:p>
            <a:fld id="{8F3255B3-79B0-44E4-8F3E-99CB29CD64E1}" type="datetimeFigureOut">
              <a:rPr lang="en-US" smtClean="0">
                <a:solidFill>
                  <a:prstClr val="black">
                    <a:tint val="75000"/>
                  </a:prstClr>
                </a:solidFill>
              </a:rPr>
              <a:pPr/>
              <a:t>6/12/2017</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E915153-51EA-4A28-8AFF-146E9969B5E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6D3A862F-D9B8-410F-9E03-12F5F7A9F151}"/>
              </a:ext>
            </a:extLst>
          </p:cNvPr>
          <p:cNvSpPr>
            <a:spLocks noGrp="1"/>
          </p:cNvSpPr>
          <p:nvPr>
            <p:ph type="sldNum" sz="quarter" idx="12"/>
          </p:nvPr>
        </p:nvSpPr>
        <p:spPr/>
        <p:txBody>
          <a:bodyPr/>
          <a:lstStyle/>
          <a:p>
            <a:fld id="{1EC2357F-5661-40D0-B410-0D6315E07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7318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Tree>
    <p:extLst>
      <p:ext uri="{BB962C8B-B14F-4D97-AF65-F5344CB8AC3E}">
        <p14:creationId xmlns:p14="http://schemas.microsoft.com/office/powerpoint/2010/main" val="122498373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093906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7.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6/12/2017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6/12/2017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6/12/2017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6/12/2017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6/12/2017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6/12/2017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3BAB286A-671C-48D6-AB3D-4C9ACA53207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750446FB-AF2B-4633-8542-85EA39ADCD6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C307726-A9E6-4A05-ACB6-058ED6FBAB6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F3255B3-79B0-44E4-8F3E-99CB29CD64E1}" type="datetimeFigureOut">
              <a:rPr lang="en-US" smtClean="0">
                <a:solidFill>
                  <a:prstClr val="black">
                    <a:tint val="75000"/>
                  </a:prstClr>
                </a:solidFill>
              </a:rPr>
              <a:pPr/>
              <a:t>6/12/2017</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F8480550-9721-4613-9357-4F994A3E343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6142F8E9-8685-41F0-AC00-EBE00028E0B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EC2357F-5661-40D0-B410-0D6315E07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722168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6.xml"/><Relationship Id="rId1" Type="http://schemas.openxmlformats.org/officeDocument/2006/relationships/video" Target="https://www.youtube.com/embed/RIKnh716MnQ" TargetMode="Externa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hyperlink" Target="http://lmgtfy.com/?q=google+fu"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56.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hyperlink" Target="https://www.youtube.com/watch?v=ieb6Svbc10E&amp;index=1&amp;list=PLgJ8UgkiorCnMLsUevoQRxH8t9bt7ne14"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1.xml"/><Relationship Id="rId5" Type="http://schemas.openxmlformats.org/officeDocument/2006/relationships/image" Target="../media/image25.jpe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Wi-fi</a:t>
            </a:r>
            <a:r>
              <a:rPr lang="en-US" dirty="0" smtClean="0"/>
              <a:t> access instructions</a:t>
            </a:r>
            <a:endParaRPr lang="en-US" dirty="0"/>
          </a:p>
        </p:txBody>
      </p:sp>
      <p:sp>
        <p:nvSpPr>
          <p:cNvPr id="4" name="TextBox 3"/>
          <p:cNvSpPr txBox="1"/>
          <p:nvPr/>
        </p:nvSpPr>
        <p:spPr>
          <a:xfrm>
            <a:off x="457200" y="1044429"/>
            <a:ext cx="4600811" cy="1477328"/>
          </a:xfrm>
          <a:prstGeom prst="rect">
            <a:avLst/>
          </a:prstGeom>
          <a:noFill/>
        </p:spPr>
        <p:txBody>
          <a:bodyPr wrap="none" rtlCol="0">
            <a:spAutoFit/>
          </a:bodyPr>
          <a:lstStyle/>
          <a:p>
            <a:r>
              <a:rPr lang="en-US" b="1" dirty="0" smtClean="0"/>
              <a:t>Windows</a:t>
            </a:r>
            <a:r>
              <a:rPr lang="en-US" dirty="0" smtClean="0"/>
              <a:t> only</a:t>
            </a:r>
          </a:p>
          <a:p>
            <a:pPr marL="342900" indent="-342900">
              <a:buFont typeface="+mj-lt"/>
              <a:buAutoNum type="arabicPeriod"/>
            </a:pPr>
            <a:r>
              <a:rPr lang="en-US" dirty="0" smtClean="0"/>
              <a:t>Connect to the </a:t>
            </a:r>
            <a:r>
              <a:rPr lang="en-US" b="1" dirty="0" smtClean="0"/>
              <a:t>WPU-Guest</a:t>
            </a:r>
            <a:r>
              <a:rPr lang="en-US" dirty="0" smtClean="0"/>
              <a:t> network</a:t>
            </a:r>
          </a:p>
          <a:p>
            <a:pPr marL="342900" indent="-342900">
              <a:buFont typeface="+mj-lt"/>
              <a:buAutoNum type="arabicPeriod"/>
            </a:pPr>
            <a:r>
              <a:rPr lang="en-US" dirty="0" smtClean="0"/>
              <a:t>Accept agreement</a:t>
            </a:r>
          </a:p>
          <a:p>
            <a:pPr marL="342900" indent="-342900">
              <a:buFont typeface="+mj-lt"/>
              <a:buAutoNum type="arabicPeriod"/>
            </a:pPr>
            <a:r>
              <a:rPr lang="en-US" dirty="0" smtClean="0"/>
              <a:t>Download and run the Setup tool</a:t>
            </a:r>
          </a:p>
          <a:p>
            <a:pPr indent="344488"/>
            <a:r>
              <a:rPr lang="en-US" dirty="0"/>
              <a:t>http://</a:t>
            </a:r>
            <a:r>
              <a:rPr lang="en-US" dirty="0" smtClean="0"/>
              <a:t>yaps.peace.edu/smop/WPU-WiFi.zip</a:t>
            </a:r>
            <a:endParaRPr lang="en-US" dirty="0"/>
          </a:p>
        </p:txBody>
      </p:sp>
      <p:sp>
        <p:nvSpPr>
          <p:cNvPr id="5" name="TextBox 4"/>
          <p:cNvSpPr txBox="1"/>
          <p:nvPr/>
        </p:nvSpPr>
        <p:spPr>
          <a:xfrm>
            <a:off x="457200" y="4572000"/>
            <a:ext cx="3773021" cy="1477328"/>
          </a:xfrm>
          <a:prstGeom prst="rect">
            <a:avLst/>
          </a:prstGeom>
          <a:noFill/>
        </p:spPr>
        <p:txBody>
          <a:bodyPr wrap="none" rtlCol="0">
            <a:spAutoFit/>
          </a:bodyPr>
          <a:lstStyle/>
          <a:p>
            <a:r>
              <a:rPr lang="en-US" b="1" dirty="0" smtClean="0"/>
              <a:t>Windows </a:t>
            </a:r>
            <a:r>
              <a:rPr lang="en-US" dirty="0" smtClean="0"/>
              <a:t>and </a:t>
            </a:r>
            <a:r>
              <a:rPr lang="en-US" b="1" dirty="0" smtClean="0"/>
              <a:t>Mac</a:t>
            </a:r>
          </a:p>
          <a:p>
            <a:pPr marL="342900" indent="-342900">
              <a:buFont typeface="+mj-lt"/>
              <a:buAutoNum type="arabicPeriod" startAt="4"/>
            </a:pPr>
            <a:r>
              <a:rPr lang="en-US" dirty="0" smtClean="0"/>
              <a:t>Connect to the </a:t>
            </a:r>
            <a:r>
              <a:rPr lang="en-US" b="1" dirty="0" smtClean="0"/>
              <a:t>WPU-</a:t>
            </a:r>
            <a:r>
              <a:rPr lang="en-US" b="1" dirty="0" err="1" smtClean="0"/>
              <a:t>WiFi</a:t>
            </a:r>
            <a:r>
              <a:rPr lang="en-US" dirty="0" smtClean="0"/>
              <a:t> network</a:t>
            </a:r>
          </a:p>
          <a:p>
            <a:pPr marL="342900" indent="-342900">
              <a:buFont typeface="+mj-lt"/>
              <a:buAutoNum type="arabicPeriod" startAt="4"/>
            </a:pPr>
            <a:r>
              <a:rPr lang="en-US" dirty="0" smtClean="0"/>
              <a:t>Login with these credentials</a:t>
            </a:r>
          </a:p>
          <a:p>
            <a:pPr indent="403225"/>
            <a:r>
              <a:rPr lang="en-US" dirty="0" smtClean="0"/>
              <a:t>User name: 	wpuguest2</a:t>
            </a:r>
          </a:p>
          <a:p>
            <a:pPr indent="403225"/>
            <a:r>
              <a:rPr lang="en-US" dirty="0" smtClean="0"/>
              <a:t>Password: 	Euaj1fky</a:t>
            </a:r>
          </a:p>
        </p:txBody>
      </p:sp>
      <p:sp>
        <p:nvSpPr>
          <p:cNvPr id="6" name="Rectangular Callout 5"/>
          <p:cNvSpPr/>
          <p:nvPr/>
        </p:nvSpPr>
        <p:spPr>
          <a:xfrm>
            <a:off x="5943600" y="1044429"/>
            <a:ext cx="2438400" cy="1124129"/>
          </a:xfrm>
          <a:prstGeom prst="wedgeRectCallout">
            <a:avLst>
              <a:gd name="adj1" fmla="val -107531"/>
              <a:gd name="adj2" fmla="val -5410"/>
            </a:avLst>
          </a:prstGeom>
          <a:solidFill>
            <a:schemeClr val="bg1"/>
          </a:solidFill>
          <a:ln>
            <a:solidFill>
              <a:srgbClr val="C8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Windows</a:t>
            </a:r>
            <a:r>
              <a:rPr lang="en-US" dirty="0" smtClean="0">
                <a:solidFill>
                  <a:schemeClr val="tx1"/>
                </a:solidFill>
              </a:rPr>
              <a:t>: start here</a:t>
            </a:r>
            <a:endParaRPr lang="en-US" dirty="0">
              <a:solidFill>
                <a:schemeClr val="tx1"/>
              </a:solidFill>
            </a:endParaRPr>
          </a:p>
        </p:txBody>
      </p:sp>
      <p:sp>
        <p:nvSpPr>
          <p:cNvPr id="7" name="Rectangular Callout 6"/>
          <p:cNvSpPr/>
          <p:nvPr/>
        </p:nvSpPr>
        <p:spPr>
          <a:xfrm>
            <a:off x="5943600" y="4254125"/>
            <a:ext cx="2438400" cy="1124129"/>
          </a:xfrm>
          <a:prstGeom prst="wedgeRectCallout">
            <a:avLst>
              <a:gd name="adj1" fmla="val -113723"/>
              <a:gd name="adj2" fmla="val -4664"/>
            </a:avLst>
          </a:prstGeom>
          <a:solidFill>
            <a:schemeClr val="bg1"/>
          </a:solidFill>
          <a:ln>
            <a:solidFill>
              <a:srgbClr val="C8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Macs</a:t>
            </a:r>
            <a:r>
              <a:rPr lang="en-US" dirty="0" smtClean="0">
                <a:solidFill>
                  <a:schemeClr val="tx1"/>
                </a:solidFill>
              </a:rPr>
              <a:t>: start here</a:t>
            </a:r>
            <a:endParaRPr lang="en-US" dirty="0">
              <a:solidFill>
                <a:schemeClr val="tx1"/>
              </a:solidFill>
            </a:endParaRPr>
          </a:p>
        </p:txBody>
      </p:sp>
      <p:pic>
        <p:nvPicPr>
          <p:cNvPr id="8" name="Picture 7"/>
          <p:cNvPicPr>
            <a:picLocks noChangeAspect="1"/>
          </p:cNvPicPr>
          <p:nvPr/>
        </p:nvPicPr>
        <p:blipFill rotWithShape="1">
          <a:blip r:embed="rId2"/>
          <a:srcRect l="742" t="21543" r="2425" b="3771"/>
          <a:stretch/>
        </p:blipFill>
        <p:spPr>
          <a:xfrm>
            <a:off x="1371600" y="2551818"/>
            <a:ext cx="2323955" cy="1549303"/>
          </a:xfrm>
          <a:prstGeom prst="rect">
            <a:avLst/>
          </a:prstGeom>
        </p:spPr>
      </p:pic>
    </p:spTree>
    <p:extLst>
      <p:ext uri="{BB962C8B-B14F-4D97-AF65-F5344CB8AC3E}">
        <p14:creationId xmlns:p14="http://schemas.microsoft.com/office/powerpoint/2010/main" val="1827907471"/>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6C04D53-2356-4F6F-A06A-9095E6294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812" y="857250"/>
            <a:ext cx="8622377" cy="5143500"/>
          </a:xfrm>
          <a:prstGeom prst="rect">
            <a:avLst/>
          </a:prstGeom>
        </p:spPr>
      </p:pic>
    </p:spTree>
    <p:extLst>
      <p:ext uri="{BB962C8B-B14F-4D97-AF65-F5344CB8AC3E}">
        <p14:creationId xmlns:p14="http://schemas.microsoft.com/office/powerpoint/2010/main" val="2782928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109474506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Your Goals...</a:t>
            </a:r>
            <a:endParaRPr lang="en-US" dirty="0"/>
          </a:p>
        </p:txBody>
      </p:sp>
      <p:sp>
        <p:nvSpPr>
          <p:cNvPr id="21" name="TextBox 20"/>
          <p:cNvSpPr txBox="1"/>
          <p:nvPr/>
        </p:nvSpPr>
        <p:spPr>
          <a:xfrm>
            <a:off x="2362200" y="873925"/>
            <a:ext cx="4580100" cy="461665"/>
          </a:xfrm>
          <a:prstGeom prst="rect">
            <a:avLst/>
          </a:prstGeom>
          <a:noFill/>
        </p:spPr>
        <p:txBody>
          <a:bodyPr wrap="none" numCol="1" rtlCol="0">
            <a:spAutoFit/>
          </a:bodyPr>
          <a:lstStyle/>
          <a:p>
            <a:r>
              <a:rPr lang="en-US" sz="2400" b="1" dirty="0" smtClean="0">
                <a:latin typeface="Arial" panose="020B0604020202020204" pitchFamily="34" charset="0"/>
                <a:cs typeface="Arial" panose="020B0604020202020204" pitchFamily="34" charset="0"/>
              </a:rPr>
              <a:t>Basically 1000% of you said…</a:t>
            </a:r>
            <a:endParaRPr lang="en-US" sz="2400" b="1"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69621"/>
            <a:ext cx="9144000" cy="5073445"/>
          </a:xfrm>
          <a:prstGeom prst="rect">
            <a:avLst/>
          </a:prstGeom>
        </p:spPr>
      </p:pic>
    </p:spTree>
    <p:extLst>
      <p:ext uri="{BB962C8B-B14F-4D97-AF65-F5344CB8AC3E}">
        <p14:creationId xmlns:p14="http://schemas.microsoft.com/office/powerpoint/2010/main" val="228120595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Your Goals...</a:t>
            </a:r>
            <a:endParaRPr lang="en-US" dirty="0"/>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escape a “</a:t>
            </a:r>
            <a:r>
              <a:rPr lang="en-US" sz="2400" u="sng" dirty="0" smtClean="0">
                <a:latin typeface="Arial" panose="020B0604020202020204" pitchFamily="34" charset="0"/>
                <a:cs typeface="Arial" panose="020B0604020202020204" pitchFamily="34" charset="0"/>
              </a:rPr>
              <a:t>dead-end job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pursue a “</a:t>
            </a:r>
            <a:r>
              <a:rPr lang="en-US" sz="2400" u="sng" dirty="0" smtClean="0">
                <a:latin typeface="Arial" panose="020B0604020202020204" pitchFamily="34" charset="0"/>
                <a:cs typeface="Arial" panose="020B0604020202020204" pitchFamily="34" charset="0"/>
              </a:rPr>
              <a:t>dream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be able to “</a:t>
            </a:r>
            <a:r>
              <a:rPr lang="en-US" sz="2400" u="sng" dirty="0" smtClean="0">
                <a:latin typeface="Arial" panose="020B0604020202020204" pitchFamily="34" charset="0"/>
                <a:cs typeface="Arial" panose="020B0604020202020204" pitchFamily="34" charset="0"/>
              </a:rPr>
              <a:t>create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follow a “</a:t>
            </a:r>
            <a:r>
              <a:rPr lang="en-US" sz="2400" u="sng" dirty="0" smtClean="0">
                <a:latin typeface="Arial" panose="020B0604020202020204" pitchFamily="34" charset="0"/>
                <a:cs typeface="Arial" panose="020B0604020202020204" pitchFamily="34" charset="0"/>
              </a:rPr>
              <a:t>fascination</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attain “</a:t>
            </a:r>
            <a:r>
              <a:rPr lang="en-US" sz="2400" u="sng" dirty="0" smtClean="0">
                <a:latin typeface="Arial" panose="020B0604020202020204" pitchFamily="34" charset="0"/>
                <a:cs typeface="Arial" panose="020B0604020202020204" pitchFamily="34" charset="0"/>
              </a:rPr>
              <a:t>financial stability</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attain “</a:t>
            </a:r>
            <a:r>
              <a:rPr lang="en-US" sz="2400" u="sng" dirty="0" smtClean="0">
                <a:latin typeface="Arial" panose="020B0604020202020204" pitchFamily="34" charset="0"/>
                <a:cs typeface="Arial" panose="020B0604020202020204" pitchFamily="34" charset="0"/>
              </a:rPr>
              <a:t>financial freedom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
            </a:r>
            <a:r>
              <a:rPr lang="en-US" sz="2400" u="sng" dirty="0" smtClean="0">
                <a:latin typeface="Arial" panose="020B0604020202020204" pitchFamily="34" charset="0"/>
                <a:cs typeface="Arial" panose="020B0604020202020204" pitchFamily="34" charset="0"/>
              </a:rPr>
              <a:t>challenge</a:t>
            </a:r>
            <a:r>
              <a:rPr lang="en-US" sz="2400" dirty="0" smtClean="0">
                <a:latin typeface="Arial" panose="020B0604020202020204" pitchFamily="34" charset="0"/>
                <a:cs typeface="Arial" panose="020B0604020202020204" pitchFamily="34" charset="0"/>
              </a:rPr>
              <a:t>” yourself</a:t>
            </a:r>
            <a:endParaRPr lang="en-US" sz="2400" dirty="0">
              <a:latin typeface="Arial" panose="020B0604020202020204" pitchFamily="34" charset="0"/>
              <a:cs typeface="Arial" panose="020B0604020202020204" pitchFamily="34" charset="0"/>
            </a:endParaRP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smtClean="0">
                <a:latin typeface="Arial" panose="020B0604020202020204" pitchFamily="34" charset="0"/>
                <a:cs typeface="Arial" panose="020B0604020202020204" pitchFamily="34" charset="0"/>
              </a:rPr>
              <a:t>And why do you want a new career?</a:t>
            </a:r>
            <a:endParaRPr lang="en-US" sz="2400" b="1" u="sng" dirty="0">
              <a:latin typeface="Arial" panose="020B0604020202020204" pitchFamily="34" charset="0"/>
              <a:cs typeface="Arial" panose="020B0604020202020204" pitchFamily="34" charset="0"/>
            </a:endParaRP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be a “</a:t>
            </a:r>
            <a:r>
              <a:rPr lang="en-US" sz="2400" u="sng" dirty="0" smtClean="0">
                <a:latin typeface="Arial" panose="020B0604020202020204" pitchFamily="34" charset="0"/>
                <a:cs typeface="Arial" panose="020B0604020202020204" pitchFamily="34" charset="0"/>
              </a:rPr>
              <a:t>role model</a:t>
            </a:r>
            <a:r>
              <a:rPr lang="en-US" sz="2400" dirty="0" smtClean="0">
                <a:latin typeface="Arial" panose="020B0604020202020204" pitchFamily="34" charset="0"/>
                <a:cs typeface="Arial" panose="020B0604020202020204" pitchFamily="34" charset="0"/>
              </a:rPr>
              <a:t>” for kids</a:t>
            </a:r>
            <a:endParaRPr lang="en-US" sz="2400" dirty="0">
              <a:latin typeface="Arial" panose="020B0604020202020204" pitchFamily="34" charset="0"/>
              <a:cs typeface="Arial" panose="020B0604020202020204" pitchFamily="34" charset="0"/>
            </a:endParaRP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a:t>
            </a:r>
            <a:r>
              <a:rPr lang="en-US" dirty="0" smtClean="0"/>
              <a:t>== </a:t>
            </a:r>
            <a:r>
              <a:rPr lang="en-US" dirty="0"/>
              <a:t>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53854"/>
            <a:ext cx="9144000" cy="5823146"/>
          </a:xfrm>
          <a:prstGeom prst="rect">
            <a:avLst/>
          </a:prstGeom>
        </p:spPr>
      </p:pic>
      <p:sp>
        <p:nvSpPr>
          <p:cNvPr id="6" name="Rectangle 5"/>
          <p:cNvSpPr/>
          <p:nvPr/>
        </p:nvSpPr>
        <p:spPr>
          <a:xfrm>
            <a:off x="0" y="653854"/>
            <a:ext cx="9144000" cy="582314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1676400"/>
          </a:xfrm>
          <a:prstGeom prst="rect">
            <a:avLst/>
          </a:prstGeom>
          <a:effectLst>
            <a:outerShdw blurRad="50800" dist="38100" dir="2700000" algn="tl" rotWithShape="0">
              <a:schemeClr val="bg1">
                <a:alpha val="40000"/>
              </a:schemeClr>
            </a:outerShdw>
          </a:effectLst>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p:txBody>
      </p:sp>
      <p:sp>
        <p:nvSpPr>
          <p:cNvPr id="4" name="Content Placeholder 2"/>
          <p:cNvSpPr txBox="1">
            <a:spLocks/>
          </p:cNvSpPr>
          <p:nvPr/>
        </p:nvSpPr>
        <p:spPr>
          <a:xfrm>
            <a:off x="289560" y="2286000"/>
            <a:ext cx="8583814" cy="4038600"/>
          </a:xfrm>
          <a:prstGeom prst="rect">
            <a:avLst/>
          </a:prstGeom>
          <a:effectLst>
            <a:outerShdw blurRad="50800" dist="38100" dir="2700000" algn="tl" rotWithShape="0">
              <a:schemeClr val="bg1">
                <a:alpha val="40000"/>
              </a:schemeClr>
            </a:outerShdw>
          </a:effectLst>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smtClean="0">
                <a:latin typeface="Arial" panose="020B0604020202020204" pitchFamily="34" charset="0"/>
                <a:ea typeface="Roboto" panose="02000000000000000000" pitchFamily="2" charset="0"/>
                <a:cs typeface="Arial" panose="020B0604020202020204" pitchFamily="34" charset="0"/>
              </a:rPr>
              <a:t>This </a:t>
            </a:r>
            <a:r>
              <a:rPr lang="en-US" sz="2400" dirty="0">
                <a:latin typeface="Arial" panose="020B0604020202020204" pitchFamily="34" charset="0"/>
                <a:ea typeface="Roboto" panose="02000000000000000000" pitchFamily="2" charset="0"/>
                <a:cs typeface="Arial" panose="020B0604020202020204" pitchFamily="34" charset="0"/>
              </a:rPr>
              <a:t>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But Remember…</a:t>
            </a:r>
            <a:endParaRPr lang="en-US" dirty="0"/>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smtClean="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smtClean="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smtClean="0">
              <a:latin typeface="Arial" panose="020B0604020202020204" pitchFamily="34" charset="0"/>
              <a:ea typeface="Roboto" panose="02000000000000000000" pitchFamily="2" charset="0"/>
              <a:cs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4594"/>
            <a:ext cx="9144000" cy="5765864"/>
          </a:xfrm>
          <a:prstGeom prst="rect">
            <a:avLst/>
          </a:prstGeom>
        </p:spPr>
      </p:pic>
    </p:spTree>
    <p:extLst>
      <p:ext uri="{BB962C8B-B14F-4D97-AF65-F5344CB8AC3E}">
        <p14:creationId xmlns:p14="http://schemas.microsoft.com/office/powerpoint/2010/main" val="160702696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On Keys To Success…</a:t>
            </a:r>
            <a:endParaRPr lang="en-US" dirty="0"/>
          </a:p>
        </p:txBody>
      </p:sp>
    </p:spTree>
    <p:extLst>
      <p:ext uri="{BB962C8B-B14F-4D97-AF65-F5344CB8AC3E}">
        <p14:creationId xmlns:p14="http://schemas.microsoft.com/office/powerpoint/2010/main" val="136085465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Don’t Be This Guy…</a:t>
            </a:r>
            <a:endParaRPr lang="en-US" dirty="0"/>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smtClean="0"/>
              <a:t>This Should Be You.</a:t>
            </a:r>
            <a:endParaRPr lang="en-US" dirty="0"/>
          </a:p>
        </p:txBody>
      </p:sp>
    </p:spTree>
    <p:extLst>
      <p:ext uri="{BB962C8B-B14F-4D97-AF65-F5344CB8AC3E}">
        <p14:creationId xmlns:p14="http://schemas.microsoft.com/office/powerpoint/2010/main" val="50852863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4" name="Text Placeholder 3"/>
          <p:cNvSpPr>
            <a:spLocks noGrp="1"/>
          </p:cNvSpPr>
          <p:nvPr>
            <p:ph type="body" sz="quarter" idx="4294967295"/>
          </p:nvPr>
        </p:nvSpPr>
        <p:spPr>
          <a:xfrm>
            <a:off x="414052" y="2572542"/>
            <a:ext cx="2700338" cy="381000"/>
          </a:xfrm>
        </p:spPr>
        <p:txBody>
          <a:bodyPr numCol="1">
            <a:normAutofit fontScale="92500" lnSpcReduction="20000"/>
          </a:bodyPr>
          <a:lstStyle/>
          <a:p>
            <a:pPr marL="0" indent="0">
              <a:buNone/>
            </a:pPr>
            <a:r>
              <a:rPr lang="en-US" dirty="0">
                <a:solidFill>
                  <a:schemeClr val="bg1"/>
                </a:solidFill>
              </a:rPr>
              <a:t>Day 1</a:t>
            </a:r>
          </a:p>
          <a:p>
            <a:endParaRPr lang="en-US" dirty="0">
              <a:solidFill>
                <a:schemeClr val="bg1"/>
              </a:solidFill>
            </a:endParaRPr>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smtClean="0">
                <a:solidFill>
                  <a:schemeClr val="bg1"/>
                </a:solidFill>
              </a:rPr>
              <a:t>The Coding Bootcamp</a:t>
            </a:r>
            <a:endParaRPr lang="en-US" dirty="0">
              <a:solidFill>
                <a:schemeClr val="bg1"/>
              </a:solidFill>
            </a:endParaRPr>
          </a:p>
        </p:txBody>
      </p:sp>
    </p:spTree>
    <p:extLst>
      <p:ext uri="{BB962C8B-B14F-4D97-AF65-F5344CB8AC3E}">
        <p14:creationId xmlns:p14="http://schemas.microsoft.com/office/powerpoint/2010/main" val="47544189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Our Mantra for Today and Beyond…</a:t>
            </a:r>
            <a:endParaRPr lang="en-US" dirty="0"/>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smtClean="0">
                <a:latin typeface="Arial" panose="020B0604020202020204" pitchFamily="34" charset="0"/>
                <a:cs typeface="Arial" panose="020B0604020202020204" pitchFamily="34" charset="0"/>
              </a:rPr>
              <a:t>When it comes to web development…</a:t>
            </a:r>
            <a:endParaRPr lang="en-US" sz="3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328661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Our Mantra for Today and Beyond…</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804176" cy="4902088"/>
          </a:xfrm>
          <a:prstGeom prst="rect">
            <a:avLst/>
          </a:prstGeom>
        </p:spPr>
      </p:pic>
      <p:sp>
        <p:nvSpPr>
          <p:cNvPr id="4" name="TextBox 3"/>
          <p:cNvSpPr txBox="1"/>
          <p:nvPr/>
        </p:nvSpPr>
        <p:spPr>
          <a:xfrm>
            <a:off x="-381000" y="1371600"/>
            <a:ext cx="4953000" cy="1323439"/>
          </a:xfrm>
          <a:prstGeom prst="rect">
            <a:avLst/>
          </a:prstGeom>
          <a:noFill/>
          <a:effectLst>
            <a:outerShdw blurRad="50800" dist="38100" dir="2700000" algn="tl" rotWithShape="0">
              <a:prstClr val="black">
                <a:alpha val="40000"/>
              </a:prstClr>
            </a:outerShdw>
          </a:effectLst>
        </p:spPr>
        <p:txBody>
          <a:bodyPr wrap="square" numCol="1" rtlCol="0">
            <a:spAutoFit/>
          </a:bodyPr>
          <a:lstStyle/>
          <a:p>
            <a:pPr algn="ctr"/>
            <a:r>
              <a:rPr lang="en-US" sz="8000" i="1" dirty="0" smtClean="0">
                <a:solidFill>
                  <a:schemeClr val="bg1"/>
                </a:solidFill>
                <a:latin typeface="Arial" panose="020B0604020202020204" pitchFamily="34" charset="0"/>
                <a:cs typeface="Arial" panose="020B0604020202020204" pitchFamily="34" charset="0"/>
              </a:rPr>
              <a:t>I know</a:t>
            </a:r>
            <a:endParaRPr lang="en-US" sz="8000" b="1" i="1" u="sng"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381000" y="2522465"/>
            <a:ext cx="4953000" cy="1323439"/>
          </a:xfrm>
          <a:prstGeom prst="rect">
            <a:avLst/>
          </a:prstGeom>
          <a:noFill/>
          <a:effectLst>
            <a:outerShdw blurRad="50800" dist="38100" dir="2700000" algn="tl" rotWithShape="0">
              <a:prstClr val="black">
                <a:alpha val="40000"/>
              </a:prstClr>
            </a:outerShdw>
          </a:effectLst>
        </p:spPr>
        <p:txBody>
          <a:bodyPr wrap="square" numCol="1" rtlCol="0">
            <a:spAutoFit/>
          </a:bodyPr>
          <a:lstStyle/>
          <a:p>
            <a:pPr algn="ctr"/>
            <a:r>
              <a:rPr lang="en-US" sz="8000" b="1" i="1" u="sng" dirty="0" smtClean="0">
                <a:solidFill>
                  <a:schemeClr val="bg1"/>
                </a:solidFill>
                <a:latin typeface="Arial" panose="020B0604020202020204" pitchFamily="34" charset="0"/>
                <a:cs typeface="Arial" panose="020B0604020202020204" pitchFamily="34" charset="0"/>
              </a:rPr>
              <a:t>nothing</a:t>
            </a:r>
            <a:endParaRPr lang="en-US" sz="8000" b="1" i="1" u="sng"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0887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smtClean="0">
                <a:latin typeface="Arial" panose="020B0604020202020204" pitchFamily="34" charset="0"/>
                <a:cs typeface="Arial" panose="020B0604020202020204" pitchFamily="34" charset="0"/>
              </a:rPr>
              <a:t>You.</a:t>
            </a:r>
            <a:endParaRPr lang="en-US" i="1" dirty="0">
              <a:latin typeface="Arial" panose="020B0604020202020204" pitchFamily="34" charset="0"/>
              <a:cs typeface="Arial" panose="020B0604020202020204" pitchFamily="34" charset="0"/>
            </a:endParaRP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worry about making mistakes</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6667" b="13332"/>
          <a:stretch/>
        </p:blipFill>
        <p:spPr>
          <a:xfrm>
            <a:off x="2667000" y="838200"/>
            <a:ext cx="3857625" cy="5486400"/>
          </a:xfrm>
          <a:prstGeom prst="rect">
            <a:avLst/>
          </a:prstGeom>
        </p:spPr>
      </p:pic>
    </p:spTree>
    <p:extLst>
      <p:ext uri="{BB962C8B-B14F-4D97-AF65-F5344CB8AC3E}">
        <p14:creationId xmlns:p14="http://schemas.microsoft.com/office/powerpoint/2010/main" val="325741829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The Path of Learning</a:t>
            </a:r>
            <a:endParaRPr lang="en-US" dirty="0"/>
          </a:p>
        </p:txBody>
      </p:sp>
    </p:spTree>
    <p:extLst>
      <p:ext uri="{BB962C8B-B14F-4D97-AF65-F5344CB8AC3E}">
        <p14:creationId xmlns:p14="http://schemas.microsoft.com/office/powerpoint/2010/main" val="28706630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
            </a: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a:t>
            </a:r>
            <a:r>
              <a:rPr lang="en-US" sz="3200" dirty="0" smtClean="0">
                <a:latin typeface="Arial" panose="020B0604020202020204" pitchFamily="34" charset="0"/>
                <a:ea typeface="Roboto" panose="02000000000000000000" pitchFamily="2" charset="0"/>
                <a:cs typeface="Arial" panose="020B0604020202020204" pitchFamily="34" charset="0"/>
              </a:rPr>
              <a:t>three </a:t>
            </a:r>
          </a:p>
          <a:p>
            <a:pPr indent="0" algn="ctr">
              <a:spcBef>
                <a:spcPts val="0"/>
              </a:spcBef>
              <a:buNone/>
            </a:pPr>
            <a:r>
              <a:rPr lang="en-US" sz="3200" b="1" dirty="0" smtClean="0">
                <a:latin typeface="Arial" panose="020B0604020202020204" pitchFamily="34" charset="0"/>
                <a:ea typeface="Roboto" panose="02000000000000000000" pitchFamily="2" charset="0"/>
                <a:cs typeface="Arial" panose="020B0604020202020204" pitchFamily="34" charset="0"/>
              </a:rPr>
              <a:t>HUGE </a:t>
            </a:r>
            <a:r>
              <a:rPr lang="en-US" sz="3200" b="1" dirty="0">
                <a:latin typeface="Arial" panose="020B0604020202020204" pitchFamily="34" charset="0"/>
                <a:ea typeface="Roboto" panose="02000000000000000000" pitchFamily="2" charset="0"/>
                <a:cs typeface="Arial" panose="020B0604020202020204" pitchFamily="34" charset="0"/>
              </a:rPr>
              <a:t>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 #1 – The Great Confusion</a:t>
            </a:r>
          </a:p>
        </p:txBody>
      </p:sp>
      <p:pic>
        <p:nvPicPr>
          <p:cNvPr id="1026" name="Picture 2" descr="https://s-media-cache-ak0.pinimg.com/originals/c8/e5/d8/c8e5d80dbd25089fc8fdcd9a346f79db.jpg"/>
          <p:cNvPicPr>
            <a:picLocks noChangeAspect="1" noChangeArrowheads="1"/>
          </p:cNvPicPr>
          <p:nvPr/>
        </p:nvPicPr>
        <p:blipFill rotWithShape="1">
          <a:blip r:embed="rId3">
            <a:extLst>
              <a:ext uri="{28A0092B-C50C-407E-A947-70E740481C1C}">
                <a14:useLocalDpi xmlns:a14="http://schemas.microsoft.com/office/drawing/2010/main" val="0"/>
              </a:ext>
            </a:extLst>
          </a:blip>
          <a:srcRect b="50222"/>
          <a:stretch/>
        </p:blipFill>
        <p:spPr bwMode="auto">
          <a:xfrm>
            <a:off x="1828800" y="1322034"/>
            <a:ext cx="57150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97455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 #1 – The Great Confusion</a:t>
            </a:r>
          </a:p>
        </p:txBody>
      </p:sp>
      <p:pic>
        <p:nvPicPr>
          <p:cNvPr id="1026" name="Picture 2" descr="https://s-media-cache-ak0.pinimg.com/originals/c8/e5/d8/c8e5d80dbd25089fc8fdcd9a346f79db.jpg"/>
          <p:cNvPicPr>
            <a:picLocks noChangeAspect="1" noChangeArrowheads="1"/>
          </p:cNvPicPr>
          <p:nvPr/>
        </p:nvPicPr>
        <p:blipFill rotWithShape="1">
          <a:blip r:embed="rId3">
            <a:extLst>
              <a:ext uri="{28A0092B-C50C-407E-A947-70E740481C1C}">
                <a14:useLocalDpi xmlns:a14="http://schemas.microsoft.com/office/drawing/2010/main" val="0"/>
              </a:ext>
            </a:extLst>
          </a:blip>
          <a:srcRect t="50666"/>
          <a:stretch/>
        </p:blipFill>
        <p:spPr bwMode="auto">
          <a:xfrm>
            <a:off x="1828800" y="1247311"/>
            <a:ext cx="57150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30965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Obstacle #3 – The Great Distance</a:t>
            </a:r>
            <a:endParaRPr lang="en-US" dirty="0"/>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smtClean="0">
                <a:latin typeface="Arial" panose="020B0604020202020204" pitchFamily="34" charset="0"/>
                <a:ea typeface="Roboto" pitchFamily="2" charset="0"/>
                <a:cs typeface="Arial" panose="020B0604020202020204" pitchFamily="34" charset="0"/>
              </a:rPr>
              <a:t>Excited </a:t>
            </a:r>
            <a:r>
              <a:rPr lang="en" altLang="en" sz="3200" dirty="0" smtClean="0">
                <a:latin typeface="Arial" panose="020B0604020202020204" pitchFamily="34" charset="0"/>
                <a:ea typeface="Roboto" pitchFamily="2" charset="0"/>
                <a:cs typeface="Arial" panose="020B0604020202020204" pitchFamily="34" charset="0"/>
              </a:rPr>
              <a:t>about </a:t>
            </a:r>
            <a:r>
              <a:rPr lang="en" altLang="en" sz="3200" dirty="0">
                <a:latin typeface="Arial" panose="020B0604020202020204" pitchFamily="34" charset="0"/>
                <a:ea typeface="Roboto" pitchFamily="2" charset="0"/>
                <a:cs typeface="Arial" panose="020B0604020202020204" pitchFamily="34" charset="0"/>
              </a:rPr>
              <a:t>class</a:t>
            </a:r>
            <a:r>
              <a:rPr lang="en" altLang="en" sz="3200" dirty="0" smtClean="0">
                <a:latin typeface="Arial" panose="020B0604020202020204" pitchFamily="34" charset="0"/>
                <a:ea typeface="Roboto" pitchFamily="2" charset="0"/>
                <a:cs typeface="Arial" panose="020B0604020202020204" pitchFamily="34" charset="0"/>
              </a:rPr>
              <a:t>?</a:t>
            </a:r>
          </a:p>
          <a:p>
            <a:pPr marL="685800" indent="-457200">
              <a:spcBef>
                <a:spcPts val="0"/>
              </a:spcBef>
            </a:pPr>
            <a:r>
              <a:rPr lang="en" altLang="en" sz="3200" dirty="0" smtClean="0">
                <a:latin typeface="Arial" panose="020B0604020202020204" pitchFamily="34" charset="0"/>
                <a:ea typeface="Roboto" pitchFamily="2" charset="0"/>
                <a:cs typeface="Arial" panose="020B0604020202020204" pitchFamily="34" charset="0"/>
              </a:rPr>
              <a:t>Nervous about class?</a:t>
            </a: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a:t>
            </a:r>
            <a:r>
              <a:rPr lang="en-US" sz="3200" b="1" u="sng" dirty="0" smtClean="0">
                <a:latin typeface="Arial" panose="020B0604020202020204" pitchFamily="34" charset="0"/>
                <a:ea typeface="Roboto" panose="02000000000000000000" pitchFamily="2" charset="0"/>
                <a:cs typeface="Arial" panose="020B0604020202020204" pitchFamily="34" charset="0"/>
              </a:rPr>
              <a:t>to Code Requires </a:t>
            </a:r>
            <a:r>
              <a:rPr lang="en-US" sz="3200" b="1" u="sng" dirty="0">
                <a:latin typeface="Arial" panose="020B0604020202020204" pitchFamily="34" charset="0"/>
                <a:ea typeface="Roboto" panose="02000000000000000000" pitchFamily="2" charset="0"/>
                <a:cs typeface="Arial" panose="020B0604020202020204" pitchFamily="34" charset="0"/>
              </a:rPr>
              <a:t>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left)">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Fake it until you make it</a:t>
            </a:r>
            <a:endParaRPr lang="en-US" dirty="0"/>
          </a:p>
        </p:txBody>
      </p:sp>
      <p:sp>
        <p:nvSpPr>
          <p:cNvPr id="4" name="Rectangle 3"/>
          <p:cNvSpPr/>
          <p:nvPr/>
        </p:nvSpPr>
        <p:spPr>
          <a:xfrm>
            <a:off x="1828800" y="5933955"/>
            <a:ext cx="5562600" cy="369332"/>
          </a:xfrm>
          <a:prstGeom prst="rect">
            <a:avLst/>
          </a:prstGeom>
        </p:spPr>
        <p:txBody>
          <a:bodyPr wrap="square">
            <a:spAutoFit/>
          </a:bodyPr>
          <a:lstStyle/>
          <a:p>
            <a:r>
              <a:rPr lang="en-US" dirty="0"/>
              <a:t>https://www.youtube.com/watch?v=RIKnh716MnQ</a:t>
            </a:r>
          </a:p>
        </p:txBody>
      </p:sp>
      <p:sp>
        <p:nvSpPr>
          <p:cNvPr id="7" name="Rounded Rectangle 6"/>
          <p:cNvSpPr/>
          <p:nvPr/>
        </p:nvSpPr>
        <p:spPr>
          <a:xfrm>
            <a:off x="345354" y="3929941"/>
            <a:ext cx="8570046" cy="1848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“Faking It” (TV show)</a:t>
            </a:r>
          </a:p>
          <a:p>
            <a:pPr algn="ctr"/>
            <a:r>
              <a:rPr lang="en-US" dirty="0" smtClean="0"/>
              <a:t>Its </a:t>
            </a:r>
            <a:r>
              <a:rPr lang="en-US" dirty="0"/>
              <a:t>basic format was that a member of the public lived with and trained with an expert for </a:t>
            </a:r>
            <a:r>
              <a:rPr lang="en-US" b="1" u="sng" dirty="0"/>
              <a:t>four</a:t>
            </a:r>
            <a:r>
              <a:rPr lang="en-US" dirty="0"/>
              <a:t> weeks and then took part in a contest against experienced participants in whatever activity they have learned.  </a:t>
            </a:r>
            <a:r>
              <a:rPr lang="en-US" dirty="0" smtClean="0"/>
              <a:t>A </a:t>
            </a:r>
            <a:r>
              <a:rPr lang="en-US" dirty="0"/>
              <a:t>panel of expert judges then gave their verdict on which participant was the "faker</a:t>
            </a:r>
            <a:r>
              <a:rPr lang="en-US" dirty="0" smtClean="0"/>
              <a:t>".</a:t>
            </a:r>
            <a:endParaRPr lang="en-US" dirty="0"/>
          </a:p>
        </p:txBody>
      </p:sp>
      <p:pic>
        <p:nvPicPr>
          <p:cNvPr id="5" name="RIKnh716MnQ"/>
          <p:cNvPicPr>
            <a:picLocks noRot="1" noChangeAspect="1"/>
          </p:cNvPicPr>
          <p:nvPr>
            <a:videoFile r:link="rId1"/>
          </p:nvPr>
        </p:nvPicPr>
        <p:blipFill>
          <a:blip r:embed="rId3"/>
          <a:stretch>
            <a:fillRect/>
          </a:stretch>
        </p:blipFill>
        <p:spPr>
          <a:xfrm>
            <a:off x="4385876" y="1020189"/>
            <a:ext cx="4529524" cy="2547857"/>
          </a:xfrm>
          <a:prstGeom prst="rect">
            <a:avLst/>
          </a:prstGeom>
        </p:spPr>
      </p:pic>
      <p:pic>
        <p:nvPicPr>
          <p:cNvPr id="9" name="Picture 8"/>
          <p:cNvPicPr>
            <a:picLocks noChangeAspect="1"/>
          </p:cNvPicPr>
          <p:nvPr/>
        </p:nvPicPr>
        <p:blipFill>
          <a:blip r:embed="rId4"/>
          <a:stretch>
            <a:fillRect/>
          </a:stretch>
        </p:blipFill>
        <p:spPr>
          <a:xfrm>
            <a:off x="366808" y="1020189"/>
            <a:ext cx="3392719" cy="2543417"/>
          </a:xfrm>
          <a:prstGeom prst="rect">
            <a:avLst/>
          </a:prstGeom>
        </p:spPr>
      </p:pic>
      <p:sp>
        <p:nvSpPr>
          <p:cNvPr id="10" name="Right Arrow 9"/>
          <p:cNvSpPr/>
          <p:nvPr/>
        </p:nvSpPr>
        <p:spPr>
          <a:xfrm>
            <a:off x="3870660" y="2163189"/>
            <a:ext cx="457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105338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Imposter Syndrome</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0000" b="11111"/>
          <a:stretch/>
        </p:blipFill>
        <p:spPr>
          <a:xfrm>
            <a:off x="2057400" y="838200"/>
            <a:ext cx="6858000" cy="5410200"/>
          </a:xfrm>
          <a:prstGeom prst="rect">
            <a:avLst/>
          </a:prstGeom>
        </p:spPr>
      </p:pic>
      <p:sp>
        <p:nvSpPr>
          <p:cNvPr id="5" name="Rounded Rectangular Callout 4"/>
          <p:cNvSpPr/>
          <p:nvPr/>
        </p:nvSpPr>
        <p:spPr>
          <a:xfrm>
            <a:off x="152400" y="1524000"/>
            <a:ext cx="1371600" cy="952500"/>
          </a:xfrm>
          <a:prstGeom prst="wedgeRoundRectCallout">
            <a:avLst>
              <a:gd name="adj1" fmla="val 131807"/>
              <a:gd name="adj2" fmla="val -8958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Wrote &gt;35 books</a:t>
            </a:r>
          </a:p>
        </p:txBody>
      </p:sp>
    </p:spTree>
    <p:extLst>
      <p:ext uri="{BB962C8B-B14F-4D97-AF65-F5344CB8AC3E}">
        <p14:creationId xmlns:p14="http://schemas.microsoft.com/office/powerpoint/2010/main" val="667645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smtClean="0">
                <a:latin typeface="Arial" panose="020B0604020202020204" pitchFamily="34" charset="0"/>
                <a:cs typeface="Arial" panose="020B0604020202020204" pitchFamily="34" charset="0"/>
              </a:rPr>
              <a:t>Jeff Dickey</a:t>
            </a:r>
            <a:r>
              <a:rPr lang="en-US" sz="1600" i="1" dirty="0">
                <a:latin typeface="Arial" panose="020B0604020202020204" pitchFamily="34" charset="0"/>
                <a:cs typeface="Arial" panose="020B0604020202020204" pitchFamily="34" charset="0"/>
              </a:rPr>
              <a:t>,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Work </a:t>
            </a: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Hard</a:t>
            </a:r>
            <a:r>
              <a:rPr lang="en-US" sz="36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a:t>
            </a:r>
            <a:endParaRPr lang="en-US" sz="3600" b="1"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6"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Work </a:t>
            </a: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Appreciate </a:t>
            </a: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your </a:t>
            </a:r>
            <a:r>
              <a:rPr lang="en-US" sz="36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successes</a:t>
            </a:r>
            <a:endParaRPr lang="en-US" sz="3600" b="1"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232" y="3429000"/>
            <a:ext cx="5629275" cy="1143000"/>
          </a:xfrm>
          <a:prstGeom prst="rect">
            <a:avLst/>
          </a:prstGeom>
        </p:spPr>
      </p:pic>
    </p:spTree>
    <p:extLst>
      <p:ext uri="{BB962C8B-B14F-4D97-AF65-F5344CB8AC3E}">
        <p14:creationId xmlns:p14="http://schemas.microsoft.com/office/powerpoint/2010/main" val="947950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Work </a:t>
            </a: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Appreciate </a:t>
            </a: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Trust </a:t>
            </a: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3819524"/>
            <a:ext cx="4724400" cy="2657475"/>
          </a:xfrm>
          <a:prstGeom prst="rect">
            <a:avLst/>
          </a:prstGeom>
        </p:spPr>
      </p:pic>
    </p:spTree>
    <p:extLst>
      <p:ext uri="{BB962C8B-B14F-4D97-AF65-F5344CB8AC3E}">
        <p14:creationId xmlns:p14="http://schemas.microsoft.com/office/powerpoint/2010/main" val="121736602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Work </a:t>
            </a: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Appreciate </a:t>
            </a: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Have fun!!</a:t>
            </a:r>
            <a:endPar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6" name="Picture 5"/>
          <p:cNvPicPr>
            <a:picLocks noChangeAspect="1"/>
          </p:cNvPicPr>
          <p:nvPr/>
        </p:nvPicPr>
        <p:blipFill rotWithShape="1">
          <a:blip r:embed="rId3"/>
          <a:srcRect t="5747" b="7914"/>
          <a:stretch/>
        </p:blipFill>
        <p:spPr>
          <a:xfrm>
            <a:off x="6477000" y="2349722"/>
            <a:ext cx="2639290" cy="4051079"/>
          </a:xfrm>
          <a:prstGeom prst="rect">
            <a:avLst/>
          </a:prstGeom>
        </p:spPr>
      </p:pic>
    </p:spTree>
    <p:extLst>
      <p:ext uri="{BB962C8B-B14F-4D97-AF65-F5344CB8AC3E}">
        <p14:creationId xmlns:p14="http://schemas.microsoft.com/office/powerpoint/2010/main" val="173754486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But remember</a:t>
            </a:r>
            <a:r>
              <a:rPr lang="is-IS" dirty="0" smtClean="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const</a:t>
            </a:r>
            <a:r>
              <a:rPr lang="en-US" dirty="0" smtClean="0"/>
              <a:t> instructor = 'Andre Asselin';</a:t>
            </a:r>
            <a:endParaRPr lang="en-US" dirty="0"/>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Worked at IBM for 20 years</a:t>
            </a:r>
          </a:p>
          <a:p>
            <a:pPr marL="985838" lvl="1" indent="-457200">
              <a:spcBef>
                <a:spcPts val="0"/>
              </a:spcBef>
            </a:pPr>
            <a:r>
              <a:rPr lang="en-US" altLang="en" sz="2500" dirty="0" smtClean="0">
                <a:latin typeface="Arial" panose="020B0604020202020204" pitchFamily="34" charset="0"/>
                <a:ea typeface="Roboto" panose="02000000000000000000" pitchFamily="2" charset="0"/>
                <a:cs typeface="Arial" panose="020B0604020202020204" pitchFamily="34" charset="0"/>
              </a:rPr>
              <a:t>Networking, storage, firmware, </a:t>
            </a:r>
            <a:br>
              <a:rPr lang="en-US" altLang="en" sz="2500" dirty="0" smtClean="0">
                <a:latin typeface="Arial" panose="020B0604020202020204" pitchFamily="34" charset="0"/>
                <a:ea typeface="Roboto" panose="02000000000000000000" pitchFamily="2" charset="0"/>
                <a:cs typeface="Arial" panose="020B0604020202020204" pitchFamily="34" charset="0"/>
              </a:rPr>
            </a:br>
            <a:r>
              <a:rPr lang="en-US" altLang="en" sz="2500" dirty="0" smtClean="0">
                <a:latin typeface="Arial" panose="020B0604020202020204" pitchFamily="34" charset="0"/>
                <a:ea typeface="Roboto" panose="02000000000000000000" pitchFamily="2" charset="0"/>
                <a:cs typeface="Arial" panose="020B0604020202020204" pitchFamily="34" charset="0"/>
              </a:rPr>
              <a:t>device drivers, tools</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Currently work at PointSource</a:t>
            </a:r>
          </a:p>
          <a:p>
            <a:pPr marL="985838" lvl="1" indent="-457200">
              <a:spcBef>
                <a:spcPts val="0"/>
              </a:spcBef>
            </a:pPr>
            <a:r>
              <a:rPr lang="en-US" altLang="en" sz="2500" dirty="0" smtClean="0">
                <a:latin typeface="Arial" panose="020B0604020202020204" pitchFamily="34" charset="0"/>
                <a:ea typeface="Roboto" panose="02000000000000000000" pitchFamily="2" charset="0"/>
                <a:cs typeface="Arial" panose="020B0604020202020204" pitchFamily="34" charset="0"/>
              </a:rPr>
              <a:t>Build mobile apps &amp; sites for enterprise customers</a:t>
            </a:r>
            <a:endParaRPr lang="en" altLang="en" sz="25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Married with 2 kids</a:t>
            </a:r>
            <a:endParaRPr lang="en-US" sz="2800" dirty="0">
              <a:latin typeface="Arial" panose="020B0604020202020204" pitchFamily="34" charset="0"/>
              <a:ea typeface="Roboto" panose="02000000000000000000" pitchFamily="2" charset="0"/>
              <a:cs typeface="Arial" panose="020B0604020202020204" pitchFamily="34" charset="0"/>
            </a:endParaRPr>
          </a:p>
          <a:p>
            <a:pPr marL="228600" indent="455613">
              <a:spcBef>
                <a:spcPts val="0"/>
              </a:spcBef>
              <a:buNone/>
            </a:pPr>
            <a:r>
              <a:rPr lang="en-US" sz="2800" dirty="0" smtClean="0">
                <a:latin typeface="Arial" panose="020B0604020202020204" pitchFamily="34" charset="0"/>
                <a:ea typeface="Roboto" panose="02000000000000000000" pitchFamily="2" charset="0"/>
                <a:cs typeface="Arial" panose="020B0604020202020204" pitchFamily="34" charset="0"/>
              </a:rPr>
              <a:t>Paige and Wyatt</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990600"/>
            <a:ext cx="1905000" cy="1905000"/>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b="36651"/>
          <a:stretch/>
        </p:blipFill>
        <p:spPr>
          <a:xfrm>
            <a:off x="6248400" y="3810000"/>
            <a:ext cx="2014538" cy="2268787"/>
          </a:xfrm>
          <a:prstGeom prst="rect">
            <a:avLst/>
          </a:prstGeom>
        </p:spPr>
      </p:pic>
      <p:sp>
        <p:nvSpPr>
          <p:cNvPr id="12" name="Right Arrow 11"/>
          <p:cNvSpPr/>
          <p:nvPr/>
        </p:nvSpPr>
        <p:spPr>
          <a:xfrm>
            <a:off x="3733800" y="4267200"/>
            <a:ext cx="2438400" cy="228600"/>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086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250"/>
                                  </p:stCondLst>
                                  <p:childTnLst>
                                    <p:set>
                                      <p:cBhvr>
                                        <p:cTn id="15" dur="1" fill="hold">
                                          <p:stCondLst>
                                            <p:cond delay="0"/>
                                          </p:stCondLst>
                                        </p:cTn>
                                        <p:tgtEl>
                                          <p:spTgt spid="5">
                                            <p:txEl>
                                              <p:pRg st="7" end="7"/>
                                            </p:txEl>
                                          </p:spTgt>
                                        </p:tgtEl>
                                        <p:attrNameLst>
                                          <p:attrName>style.visibility</p:attrName>
                                        </p:attrNameLst>
                                      </p:cBhvr>
                                      <p:to>
                                        <p:strVal val="visible"/>
                                      </p:to>
                                    </p:set>
                                    <p:animEffect transition="in" filter="fade">
                                      <p:cBhvr>
                                        <p:cTn id="16" dur="500"/>
                                        <p:tgtEl>
                                          <p:spTgt spid="5">
                                            <p:txEl>
                                              <p:pRg st="7" end="7"/>
                                            </p:txEl>
                                          </p:spTgt>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733708"/>
            <a:ext cx="5819841" cy="3200913"/>
          </a:xfrm>
          <a:prstGeom prst="rect">
            <a:avLst/>
          </a:prstGeom>
        </p:spPr>
      </p:pic>
    </p:spTree>
    <p:extLst>
      <p:ext uri="{BB962C8B-B14F-4D97-AF65-F5344CB8AC3E}">
        <p14:creationId xmlns:p14="http://schemas.microsoft.com/office/powerpoint/2010/main" val="3723267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2500"/>
                            </p:stCondLst>
                            <p:childTnLst>
                              <p:par>
                                <p:cTn id="13" presetID="9" presetClass="entr" presetSubtype="0" fill="hold" nodeType="after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8381"/>
            <a:ext cx="10287000" cy="5786438"/>
          </a:xfrm>
          <a:prstGeom prst="rect">
            <a:avLst/>
          </a:prstGeom>
        </p:spPr>
      </p:pic>
      <p:sp>
        <p:nvSpPr>
          <p:cNvPr id="2" name="Title 1"/>
          <p:cNvSpPr>
            <a:spLocks noGrp="1"/>
          </p:cNvSpPr>
          <p:nvPr>
            <p:ph type="title"/>
          </p:nvPr>
        </p:nvSpPr>
        <p:spPr/>
        <p:txBody>
          <a:bodyPr/>
          <a:lstStyle/>
          <a:p>
            <a:r>
              <a:rPr lang="en-US" dirty="0" smtClean="0"/>
              <a:t>Along the way…</a:t>
            </a:r>
            <a:endParaRPr lang="en-US" dirty="0"/>
          </a:p>
        </p:txBody>
      </p:sp>
      <p:sp>
        <p:nvSpPr>
          <p:cNvPr id="5" name="Rectangle 4"/>
          <p:cNvSpPr/>
          <p:nvPr/>
        </p:nvSpPr>
        <p:spPr>
          <a:xfrm>
            <a:off x="0" y="653854"/>
            <a:ext cx="9144000" cy="579096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ape 70"/>
          <p:cNvSpPr txBox="1">
            <a:spLocks/>
          </p:cNvSpPr>
          <p:nvPr/>
        </p:nvSpPr>
        <p:spPr>
          <a:xfrm>
            <a:off x="1" y="1854350"/>
            <a:ext cx="9144000" cy="3394500"/>
          </a:xfrm>
          <a:prstGeom prst="rect">
            <a:avLst/>
          </a:prstGeom>
          <a:effectLst>
            <a:outerShdw blurRad="50800" dist="38100" dir="2700000" algn="tl" rotWithShape="0">
              <a:prstClr val="black">
                <a:alpha val="40000"/>
              </a:prstClr>
            </a:outerShdw>
          </a:effectLst>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altLang="en" sz="2800" dirty="0" smtClean="0">
                <a:solidFill>
                  <a:schemeClr val="bg1"/>
                </a:solidFill>
                <a:latin typeface="Arial" panose="020B0604020202020204" pitchFamily="34" charset="0"/>
                <a:ea typeface="Roboto" panose="02000000000000000000" pitchFamily="2" charset="0"/>
                <a:cs typeface="Arial" panose="020B0604020202020204" pitchFamily="34" charset="0"/>
              </a:rPr>
              <a:t>Immersion</a:t>
            </a:r>
          </a:p>
          <a:p>
            <a:pPr marL="228600" indent="0" algn="ctr">
              <a:spcBef>
                <a:spcPts val="0"/>
              </a:spcBef>
              <a:buNone/>
            </a:pPr>
            <a:endParaRPr lang="en" altLang="en" sz="2800"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lgn="ctr">
              <a:spcBef>
                <a:spcPts val="0"/>
              </a:spcBef>
              <a:buNone/>
            </a:pPr>
            <a:r>
              <a:rPr lang="en" altLang="en" sz="2800" dirty="0" smtClean="0">
                <a:solidFill>
                  <a:schemeClr val="bg1"/>
                </a:solidFill>
                <a:latin typeface="Arial" panose="020B0604020202020204" pitchFamily="34" charset="0"/>
                <a:ea typeface="Roboto" panose="02000000000000000000" pitchFamily="2" charset="0"/>
                <a:cs typeface="Arial" panose="020B0604020202020204" pitchFamily="34" charset="0"/>
              </a:rPr>
              <a:t>Best practices</a:t>
            </a:r>
          </a:p>
          <a:p>
            <a:pPr marL="228600" indent="0" algn="ctr">
              <a:spcBef>
                <a:spcPts val="0"/>
              </a:spcBef>
              <a:buNone/>
            </a:pPr>
            <a:endParaRPr lang="en" altLang="en"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lgn="ctr">
              <a:spcBef>
                <a:spcPts val="0"/>
              </a:spcBef>
              <a:buNone/>
            </a:pPr>
            <a:r>
              <a:rPr lang="en" altLang="en" sz="2800" dirty="0" smtClean="0">
                <a:solidFill>
                  <a:schemeClr val="bg1"/>
                </a:solidFill>
                <a:latin typeface="Arial" panose="020B0604020202020204" pitchFamily="34" charset="0"/>
                <a:ea typeface="Roboto" panose="02000000000000000000" pitchFamily="2" charset="0"/>
                <a:cs typeface="Arial" panose="020B0604020202020204" pitchFamily="34" charset="0"/>
              </a:rPr>
              <a:t>Google-fu</a:t>
            </a:r>
          </a:p>
          <a:p>
            <a:pPr marL="228600" indent="0" algn="ctr">
              <a:spcBef>
                <a:spcPts val="0"/>
              </a:spcBef>
              <a:buNone/>
            </a:pPr>
            <a:endParaRPr lang="en" altLang="en"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lgn="ctr">
              <a:spcBef>
                <a:spcPts val="0"/>
              </a:spcBef>
              <a:buNone/>
            </a:pPr>
            <a:r>
              <a:rPr lang="en-US" altLang="en" sz="2800" dirty="0" smtClean="0">
                <a:solidFill>
                  <a:schemeClr val="bg1"/>
                </a:solidFill>
                <a:latin typeface="Arial" panose="020B0604020202020204" pitchFamily="34" charset="0"/>
                <a:ea typeface="Roboto" panose="02000000000000000000" pitchFamily="2" charset="0"/>
                <a:cs typeface="Arial" panose="020B0604020202020204" pitchFamily="34" charset="0"/>
              </a:rPr>
              <a:t>e</a:t>
            </a:r>
            <a:r>
              <a:rPr lang="en" altLang="en" sz="2800" dirty="0" smtClean="0">
                <a:solidFill>
                  <a:schemeClr val="bg1"/>
                </a:solidFill>
                <a:latin typeface="Arial" panose="020B0604020202020204" pitchFamily="34" charset="0"/>
                <a:ea typeface="Roboto" panose="02000000000000000000" pitchFamily="2" charset="0"/>
                <a:cs typeface="Arial" panose="020B0604020202020204" pitchFamily="34" charset="0"/>
              </a:rPr>
              <a:t>tc.</a:t>
            </a:r>
            <a:endParaRPr lang="en" altLang="en" sz="28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268607038"/>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smtClean="0"/>
              <a:t>Google Fu – The Most Important Skill of All</a:t>
            </a:r>
            <a:endParaRPr lang="en-US" dirty="0"/>
          </a:p>
        </p:txBody>
      </p:sp>
      <p:pic>
        <p:nvPicPr>
          <p:cNvPr id="10242" name="Picture 2" descr="Warner Archive martial arts kung fu poke golden harve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a:xfrm>
            <a:off x="304799" y="838200"/>
            <a:ext cx="8662733" cy="4800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67000" y="5638800"/>
            <a:ext cx="4519186" cy="646331"/>
          </a:xfrm>
          <a:prstGeom prst="rect">
            <a:avLst/>
          </a:prstGeom>
        </p:spPr>
        <p:txBody>
          <a:bodyPr wrap="none" numCol="1">
            <a:spAutoFit/>
          </a:bodyPr>
          <a:lstStyle/>
          <a:p>
            <a:r>
              <a:rPr lang="en-US" sz="3600" b="1" dirty="0" smtClean="0">
                <a:latin typeface="Arial" panose="020B0604020202020204" pitchFamily="34" charset="0"/>
                <a:cs typeface="Arial" panose="020B0604020202020204" pitchFamily="34" charset="0"/>
                <a:hlinkClick r:id="rId4"/>
              </a:rPr>
              <a:t>What is Google Fu?</a:t>
            </a:r>
            <a:endParaRPr 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698885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Sublime Text 3</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 Toolbelt</a:t>
            </a:r>
          </a:p>
          <a:p>
            <a:pPr marL="685800" indent="-457200">
              <a:spcBef>
                <a:spcPts val="0"/>
              </a:spcBef>
              <a:buFont typeface="Wingdings" panose="05000000000000000000" pitchFamily="2" charset="2"/>
              <a:buChar char="q"/>
            </a:pPr>
            <a:r>
              <a:rPr lang="en-US" sz="2800" dirty="0" smtClean="0">
                <a:latin typeface="Arial" panose="020B0604020202020204" pitchFamily="34" charset="0"/>
                <a:ea typeface="Roboto" panose="02000000000000000000" pitchFamily="2" charset="0"/>
                <a:cs typeface="Arial" panose="020B0604020202020204" pitchFamily="34" charset="0"/>
              </a:rPr>
              <a:t> </a:t>
            </a:r>
            <a:r>
              <a:rPr lang="en" altLang="en" sz="2800" dirty="0" smtClean="0">
                <a:latin typeface="Arial" panose="020B0604020202020204" pitchFamily="34" charset="0"/>
                <a:ea typeface="Roboto" panose="02000000000000000000" pitchFamily="2" charset="0"/>
                <a:cs typeface="Arial" panose="020B0604020202020204" pitchFamily="34" charset="0"/>
              </a:rPr>
              <a:t>Google </a:t>
            </a:r>
            <a:r>
              <a:rPr lang="en" altLang="en" sz="2800" dirty="0">
                <a:latin typeface="Arial" panose="020B0604020202020204" pitchFamily="34" charset="0"/>
                <a:ea typeface="Roboto" panose="02000000000000000000" pitchFamily="2" charset="0"/>
                <a:cs typeface="Arial" panose="020B0604020202020204" pitchFamily="34" charset="0"/>
              </a:rPr>
              <a:t>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smtClean="0">
                <a:latin typeface="Arial" panose="020B0604020202020204" pitchFamily="34" charset="0"/>
                <a:ea typeface="Roboto" panose="02000000000000000000" pitchFamily="2" charset="0"/>
                <a:cs typeface="Arial" panose="020B0604020202020204" pitchFamily="34" charset="0"/>
              </a:rPr>
              <a:t>GitHub </a:t>
            </a:r>
            <a:r>
              <a:rPr lang="en" altLang="en" sz="2800" dirty="0">
                <a:latin typeface="Arial" panose="020B0604020202020204" pitchFamily="34" charset="0"/>
                <a:ea typeface="Roboto" panose="02000000000000000000" pitchFamily="2" charset="0"/>
                <a:cs typeface="Arial" panose="020B0604020202020204" pitchFamily="34" charset="0"/>
              </a:rPr>
              <a:t>(with SSH Integration</a:t>
            </a:r>
            <a:r>
              <a:rPr lang="en" altLang="en" sz="2800" dirty="0" smtClean="0">
                <a:latin typeface="Arial" panose="020B0604020202020204" pitchFamily="34" charset="0"/>
                <a:ea typeface="Roboto" panose="02000000000000000000" pitchFamily="2" charset="0"/>
                <a:cs typeface="Arial" panose="020B0604020202020204" pitchFamily="34" charset="0"/>
              </a:rPr>
              <a:t>)</a:t>
            </a:r>
          </a:p>
          <a:p>
            <a:pPr marL="685800" indent="-457200">
              <a:spcBef>
                <a:spcPts val="0"/>
              </a:spcBef>
              <a:buFont typeface="Wingdings" panose="05000000000000000000" pitchFamily="2" charset="2"/>
              <a:buChar char="q"/>
            </a:pPr>
            <a:endParaRPr lang="en" alt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smtClean="0">
                <a:latin typeface="Arial" panose="020B0604020202020204" pitchFamily="34" charset="0"/>
                <a:ea typeface="Roboto" panose="02000000000000000000" pitchFamily="2" charset="0"/>
                <a:cs typeface="Arial" panose="020B0604020202020204" pitchFamily="34" charset="0"/>
              </a:rPr>
              <a:t>GitLab</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smtClean="0">
                <a:latin typeface="Arial" panose="020B0604020202020204" pitchFamily="34" charset="0"/>
                <a:ea typeface="Roboto" panose="02000000000000000000" pitchFamily="2" charset="0"/>
                <a:cs typeface="Arial" panose="020B0604020202020204" pitchFamily="34" charset="0"/>
              </a:rPr>
              <a:t>Heroku</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smtClean="0">
                <a:latin typeface="Arial" panose="020B0604020202020204" pitchFamily="34" charset="0"/>
                <a:ea typeface="Roboto" panose="02000000000000000000" pitchFamily="2" charset="0"/>
                <a:cs typeface="Arial" panose="020B0604020202020204" pitchFamily="34" charset="0"/>
              </a:rPr>
              <a:t>LinkedIn</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smtClean="0">
                <a:latin typeface="Arial" panose="020B0604020202020204" pitchFamily="34" charset="0"/>
                <a:ea typeface="Roboto" panose="02000000000000000000" pitchFamily="2" charset="0"/>
                <a:cs typeface="Arial" panose="020B0604020202020204" pitchFamily="34" charset="0"/>
              </a:rPr>
              <a:t>Stack Overflow</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2" descr="http://cdn.meme.am/instances/64428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00200" y="990599"/>
            <a:ext cx="6400800" cy="517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45088"/>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a:t>
            </a:r>
            <a:r>
              <a:rPr lang="en-US" dirty="0" smtClean="0"/>
              <a:t>stuff </a:t>
            </a:r>
            <a:r>
              <a:rPr lang="en-US" dirty="0"/>
              <a:t>I </a:t>
            </a:r>
            <a:r>
              <a:rPr lang="en-US" dirty="0" smtClean="0"/>
              <a:t>worked on at IBM…</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8182" r="24242"/>
          <a:stretch/>
        </p:blipFill>
        <p:spPr>
          <a:xfrm>
            <a:off x="304800" y="838200"/>
            <a:ext cx="4343400" cy="502920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2222" t="37879" r="64647" b="40909"/>
          <a:stretch/>
        </p:blipFill>
        <p:spPr>
          <a:xfrm>
            <a:off x="-304800" y="1752600"/>
            <a:ext cx="3048000" cy="328246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00" y="1466850"/>
            <a:ext cx="8128000" cy="39243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838200"/>
            <a:ext cx="6389914" cy="5367528"/>
          </a:xfrm>
          <a:prstGeom prst="rect">
            <a:avLst/>
          </a:prstGeom>
        </p:spPr>
      </p:pic>
      <p:sp>
        <p:nvSpPr>
          <p:cNvPr id="11" name="Right Arrow 10"/>
          <p:cNvSpPr/>
          <p:nvPr/>
        </p:nvSpPr>
        <p:spPr>
          <a:xfrm>
            <a:off x="-197339" y="38100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1851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par>
                                <p:cTn id="17" presetID="56" presetClass="path" presetSubtype="0" accel="50000" decel="50000" fill="hold" nodeType="withEffect">
                                  <p:stCondLst>
                                    <p:cond delay="0"/>
                                  </p:stCondLst>
                                  <p:childTnLst>
                                    <p:animMotion origin="layout" path="M -3.33333E-6 2.59259E-6 L 0.01667 -0.01713 " pathEditMode="relative" rAng="0" ptsTypes="AA">
                                      <p:cBhvr>
                                        <p:cTn id="18" dur="500" fill="hold"/>
                                        <p:tgtEl>
                                          <p:spTgt spid="7"/>
                                        </p:tgtEl>
                                        <p:attrNameLst>
                                          <p:attrName>ppt_x</p:attrName>
                                          <p:attrName>ppt_y</p:attrName>
                                        </p:attrNameLst>
                                      </p:cBhvr>
                                      <p:rCtr x="83300" y="-85600"/>
                                    </p:animMotion>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spTree>
    <p:extLst>
      <p:ext uri="{BB962C8B-B14F-4D97-AF65-F5344CB8AC3E}">
        <p14:creationId xmlns:p14="http://schemas.microsoft.com/office/powerpoint/2010/main" val="2728304835"/>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959324115"/>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smtClean="0">
                <a:latin typeface="Arial" panose="020B0604020202020204" pitchFamily="34" charset="0"/>
                <a:ea typeface="Roboto" panose="02000000000000000000" pitchFamily="2" charset="0"/>
                <a:cs typeface="Arial" panose="020B0604020202020204" pitchFamily="34" charset="0"/>
              </a:rPr>
              <a:t>)</a:t>
            </a:r>
            <a:endParaRPr lang="en-US" sz="2000" dirty="0">
              <a:latin typeface="Arial" panose="020B0604020202020204" pitchFamily="34" charset="0"/>
              <a:ea typeface="Roboto" panose="02000000000000000000" pitchFamily="2" charset="0"/>
              <a:cs typeface="Arial" panose="020B0604020202020204" pitchFamily="34" charset="0"/>
            </a:endParaRP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514600" y="2490612"/>
            <a:ext cx="4270823" cy="353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772400" cy="653854"/>
          </a:xfrm>
        </p:spPr>
        <p:txBody>
          <a:bodyPr numCol="1">
            <a:normAutofit/>
          </a:bodyPr>
          <a:lstStyle/>
          <a:p>
            <a:r>
              <a:rPr lang="en-US" dirty="0"/>
              <a:t>Some </a:t>
            </a:r>
            <a:r>
              <a:rPr lang="en-US" dirty="0" smtClean="0"/>
              <a:t>cool projects I’ve worked on at PointSource</a:t>
            </a:r>
            <a:endParaRPr lang="en-US" dirty="0"/>
          </a:p>
        </p:txBody>
      </p:sp>
      <p:grpSp>
        <p:nvGrpSpPr>
          <p:cNvPr id="17" name="Group 16"/>
          <p:cNvGrpSpPr/>
          <p:nvPr/>
        </p:nvGrpSpPr>
        <p:grpSpPr>
          <a:xfrm>
            <a:off x="203554" y="795440"/>
            <a:ext cx="8600202" cy="5023804"/>
            <a:chOff x="203554" y="795440"/>
            <a:chExt cx="8600202" cy="5023804"/>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39904"/>
            <a:stretch/>
          </p:blipFill>
          <p:spPr>
            <a:xfrm>
              <a:off x="203554" y="2098152"/>
              <a:ext cx="1904259" cy="3721092"/>
            </a:xfrm>
            <a:prstGeom prst="rect">
              <a:avLst/>
            </a:prstGeom>
          </p:spPr>
        </p:pic>
        <p:pic>
          <p:nvPicPr>
            <p:cNvPr id="4" name="Picture 3"/>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36800" b="36000"/>
            <a:stretch/>
          </p:blipFill>
          <p:spPr>
            <a:xfrm>
              <a:off x="4566964" y="1299066"/>
              <a:ext cx="2094034" cy="569577"/>
            </a:xfrm>
            <a:prstGeom prst="rect">
              <a:avLst/>
            </a:prstGeom>
          </p:spPr>
        </p:pic>
        <p:pic>
          <p:nvPicPr>
            <p:cNvPr id="9" name="Picture 8"/>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38800" b="37200"/>
            <a:stretch/>
          </p:blipFill>
          <p:spPr>
            <a:xfrm>
              <a:off x="2343779" y="1374867"/>
              <a:ext cx="2057400" cy="493776"/>
            </a:xfrm>
            <a:prstGeom prst="rect">
              <a:avLst/>
            </a:prstGeom>
          </p:spPr>
        </p:pic>
        <p:pic>
          <p:nvPicPr>
            <p:cNvPr id="11" name="Picture 1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18000" b="19600"/>
            <a:stretch/>
          </p:blipFill>
          <p:spPr>
            <a:xfrm>
              <a:off x="6957463" y="795440"/>
              <a:ext cx="1719876" cy="1073203"/>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43779" y="2098152"/>
              <a:ext cx="2057400" cy="3086100"/>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9143" y="2098152"/>
              <a:ext cx="2049677" cy="3645671"/>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31047" y="2098152"/>
              <a:ext cx="1972709" cy="3508772"/>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6268" y="1297143"/>
              <a:ext cx="1809750" cy="571500"/>
            </a:xfrm>
            <a:prstGeom prst="rect">
              <a:avLst/>
            </a:prstGeom>
          </p:spPr>
        </p:pic>
      </p:grpSp>
    </p:spTree>
    <p:extLst>
      <p:ext uri="{BB962C8B-B14F-4D97-AF65-F5344CB8AC3E}">
        <p14:creationId xmlns:p14="http://schemas.microsoft.com/office/powerpoint/2010/main" val="152781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smtClean="0"/>
              <a:t>YouTube Video Walkthrough!</a:t>
            </a:r>
            <a:endParaRPr lang="en-US" dirty="0"/>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a:t>
            </a:r>
            <a:r>
              <a:rPr lang="en-US" dirty="0" smtClean="0">
                <a:latin typeface="Arial" charset="0"/>
                <a:ea typeface="Arial" charset="0"/>
                <a:cs typeface="Arial" charset="0"/>
                <a:hlinkClick r:id="rId4"/>
              </a:rPr>
              <a:t>www.youtube.com/watch?v=ieb6Svbc10E&amp;index=1&amp;list=PLgJ8UgkiorCnMLsUevoQRxH8t9bt7ne14</a:t>
            </a:r>
            <a:endParaRPr lang="en-US" dirty="0" smtClean="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smtClean="0"/>
              <a:t>Homework: “Due” Next Class</a:t>
            </a:r>
            <a:endParaRPr lang="en-US" dirty="0"/>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smtClean="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Figure out where the </a:t>
            </a:r>
            <a:r>
              <a:rPr lang="en-US" sz="2000" dirty="0" err="1" smtClean="0">
                <a:latin typeface="Arial" panose="020B0604020202020204" pitchFamily="34" charset="0"/>
                <a:ea typeface="Roboto" pitchFamily="2" charset="0"/>
                <a:cs typeface="Arial" panose="020B0604020202020204" pitchFamily="34" charset="0"/>
              </a:rPr>
              <a:t>GitLab</a:t>
            </a:r>
            <a:r>
              <a:rPr lang="en-US" sz="2000" dirty="0" smtClean="0">
                <a:latin typeface="Arial" panose="020B0604020202020204" pitchFamily="34" charset="0"/>
                <a:ea typeface="Roboto" pitchFamily="2" charset="0"/>
                <a:cs typeface="Arial" panose="020B0604020202020204" pitchFamily="34" charset="0"/>
              </a:rPr>
              <a:t> Repo is for our class.</a:t>
            </a:r>
            <a:r>
              <a:rPr lang="en-US" sz="2000" dirty="0" smtClean="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5791200" cy="653854"/>
          </a:xfrm>
        </p:spPr>
        <p:txBody>
          <a:bodyPr>
            <a:normAutofit fontScale="90000"/>
          </a:bodyPr>
          <a:lstStyle/>
          <a:p>
            <a:r>
              <a:rPr lang="en-US" dirty="0">
                <a:solidFill>
                  <a:prstClr val="black"/>
                </a:solidFill>
              </a:rPr>
              <a:t>Kevin Collins – Teaching Assistant (M-W</a:t>
            </a:r>
            <a:r>
              <a:rPr lang="en-US" dirty="0" smtClean="0">
                <a:solidFill>
                  <a:prstClr val="black"/>
                </a:solidFill>
              </a:rPr>
              <a:t>)</a:t>
            </a:r>
            <a:endParaRPr lang="en-US" dirty="0"/>
          </a:p>
        </p:txBody>
      </p:sp>
      <p:sp>
        <p:nvSpPr>
          <p:cNvPr id="3" name="Subtitle 2">
            <a:extLst>
              <a:ext uri="{FF2B5EF4-FFF2-40B4-BE49-F238E27FC236}">
                <a16:creationId xmlns="" xmlns:a16="http://schemas.microsoft.com/office/drawing/2014/main" id="{EE8708C9-7FA0-4769-AB3E-2E513FB1919E}"/>
              </a:ext>
            </a:extLst>
          </p:cNvPr>
          <p:cNvSpPr>
            <a:spLocks noGrp="1"/>
          </p:cNvSpPr>
          <p:nvPr>
            <p:ph type="subTitle" idx="4294967295"/>
          </p:nvPr>
        </p:nvSpPr>
        <p:spPr>
          <a:xfrm>
            <a:off x="-1" y="1131116"/>
            <a:ext cx="4646101" cy="5562600"/>
          </a:xfrm>
        </p:spPr>
        <p:txBody>
          <a:bodyPr>
            <a:noAutofit/>
          </a:bodyPr>
          <a:lstStyle/>
          <a:p>
            <a:pPr marL="257175" indent="-257175" algn="l">
              <a:buFont typeface="Arial" panose="020B0604020202020204" pitchFamily="34" charset="0"/>
              <a:buChar char="•"/>
            </a:pPr>
            <a:r>
              <a:rPr lang="en-US" sz="2000" dirty="0"/>
              <a:t>Senior Software Engineer, RSA Security </a:t>
            </a:r>
          </a:p>
          <a:p>
            <a:pPr marL="600075" lvl="1" indent="-257175" algn="l">
              <a:buFont typeface="Arial" panose="020B0604020202020204" pitchFamily="34" charset="0"/>
              <a:buChar char="•"/>
            </a:pPr>
            <a:r>
              <a:rPr lang="en-US" sz="1800" dirty="0"/>
              <a:t>RSA Archer – Risk management and compliance</a:t>
            </a:r>
          </a:p>
          <a:p>
            <a:pPr marL="600075" lvl="1" indent="-257175" algn="l">
              <a:buFont typeface="Arial" panose="020B0604020202020204" pitchFamily="34" charset="0"/>
              <a:buChar char="•"/>
            </a:pPr>
            <a:endParaRPr lang="en-US" sz="1800" dirty="0"/>
          </a:p>
          <a:p>
            <a:pPr marL="257175" indent="-257175" algn="l">
              <a:buFont typeface="Arial" panose="020B0604020202020204" pitchFamily="34" charset="0"/>
              <a:buChar char="•"/>
            </a:pPr>
            <a:r>
              <a:rPr lang="en-US" sz="2000" dirty="0"/>
              <a:t>Previous web development jobs in:</a:t>
            </a:r>
          </a:p>
          <a:p>
            <a:pPr marL="600075" lvl="1" indent="-257175" algn="l">
              <a:buFont typeface="Arial" panose="020B0604020202020204" pitchFamily="34" charset="0"/>
              <a:buChar char="•"/>
            </a:pPr>
            <a:r>
              <a:rPr lang="en-US" sz="1800" dirty="0"/>
              <a:t>Manufacturing</a:t>
            </a:r>
          </a:p>
          <a:p>
            <a:pPr marL="600075" lvl="1" indent="-257175" algn="l">
              <a:buFont typeface="Arial" panose="020B0604020202020204" pitchFamily="34" charset="0"/>
              <a:buChar char="•"/>
            </a:pPr>
            <a:r>
              <a:rPr lang="en-US" sz="1800" dirty="0"/>
              <a:t>EHR (Electronic Health Record) </a:t>
            </a:r>
          </a:p>
          <a:p>
            <a:pPr marL="600075" lvl="1" indent="-257175" algn="l">
              <a:buFont typeface="Arial" panose="020B0604020202020204" pitchFamily="34" charset="0"/>
              <a:buChar char="•"/>
            </a:pPr>
            <a:r>
              <a:rPr lang="en-US" sz="1800" dirty="0"/>
              <a:t>Healthcare Accreditation</a:t>
            </a:r>
          </a:p>
          <a:p>
            <a:pPr marL="600075" lvl="1" indent="-257175" algn="l">
              <a:buFont typeface="Arial" panose="020B0604020202020204" pitchFamily="34" charset="0"/>
              <a:buChar char="•"/>
            </a:pPr>
            <a:r>
              <a:rPr lang="en-US" sz="1800" dirty="0"/>
              <a:t>Marketing / SEO / Lead Generation</a:t>
            </a:r>
          </a:p>
          <a:p>
            <a:pPr marL="600075" lvl="1" indent="-257175" algn="l">
              <a:buFont typeface="Arial" panose="020B0604020202020204" pitchFamily="34" charset="0"/>
              <a:buChar char="•"/>
            </a:pPr>
            <a:r>
              <a:rPr lang="en-US" sz="1800" dirty="0"/>
              <a:t>E-commerce</a:t>
            </a:r>
          </a:p>
          <a:p>
            <a:pPr marL="600075" lvl="1" indent="-257175" algn="l">
              <a:buFont typeface="Arial" panose="020B0604020202020204" pitchFamily="34" charset="0"/>
              <a:buChar char="•"/>
            </a:pPr>
            <a:endParaRPr lang="en-US" sz="1800" dirty="0"/>
          </a:p>
          <a:p>
            <a:pPr marL="257175" indent="-257175" algn="l">
              <a:buFont typeface="Arial" panose="020B0604020202020204" pitchFamily="34" charset="0"/>
              <a:buChar char="•"/>
            </a:pPr>
            <a:r>
              <a:rPr lang="en-US" sz="2000" dirty="0"/>
              <a:t>BA – English, NC State</a:t>
            </a:r>
          </a:p>
          <a:p>
            <a:pPr marL="600075" lvl="1" indent="-257175" algn="l">
              <a:buFont typeface="Arial" panose="020B0604020202020204" pitchFamily="34" charset="0"/>
              <a:buChar char="•"/>
            </a:pPr>
            <a:r>
              <a:rPr lang="en-US" sz="1800" dirty="0"/>
              <a:t>How am I now called a software engineer</a:t>
            </a:r>
            <a:r>
              <a:rPr lang="en-US" sz="1800" dirty="0" smtClean="0"/>
              <a:t>?</a:t>
            </a:r>
            <a:endParaRPr lang="en-US" sz="1800" dirty="0"/>
          </a:p>
        </p:txBody>
      </p:sp>
      <p:sp>
        <p:nvSpPr>
          <p:cNvPr id="17" name="TextBox 16">
            <a:extLst>
              <a:ext uri="{FF2B5EF4-FFF2-40B4-BE49-F238E27FC236}">
                <a16:creationId xmlns="" xmlns:a16="http://schemas.microsoft.com/office/drawing/2014/main" id="{E2085993-1755-4229-B767-56AD85D2215C}"/>
              </a:ext>
            </a:extLst>
          </p:cNvPr>
          <p:cNvSpPr txBox="1"/>
          <p:nvPr/>
        </p:nvSpPr>
        <p:spPr>
          <a:xfrm>
            <a:off x="4637012" y="1131116"/>
            <a:ext cx="4421699" cy="2154436"/>
          </a:xfrm>
          <a:prstGeom prst="rect">
            <a:avLst/>
          </a:prstGeom>
          <a:noFill/>
        </p:spPr>
        <p:txBody>
          <a:bodyPr wrap="square" rtlCol="0">
            <a:spAutoFit/>
          </a:bodyPr>
          <a:lstStyle/>
          <a:p>
            <a:r>
              <a:rPr lang="en-US" sz="2000" dirty="0">
                <a:solidFill>
                  <a:prstClr val="black"/>
                </a:solidFill>
              </a:rPr>
              <a:t>What I like most about programming:</a:t>
            </a:r>
          </a:p>
          <a:p>
            <a:pPr marL="257175" indent="-257175">
              <a:buFont typeface="Arial" panose="020B0604020202020204" pitchFamily="34" charset="0"/>
              <a:buChar char="•"/>
            </a:pPr>
            <a:r>
              <a:rPr lang="en-US" sz="1600" dirty="0">
                <a:solidFill>
                  <a:prstClr val="black"/>
                </a:solidFill>
              </a:rPr>
              <a:t>Fun, satisfying – Solving puzzles, making things work, fixing problems, creating value, always learning</a:t>
            </a:r>
          </a:p>
          <a:p>
            <a:pPr marL="257175" indent="-257175">
              <a:buFont typeface="Arial" panose="020B0604020202020204" pitchFamily="34" charset="0"/>
              <a:buChar char="•"/>
            </a:pPr>
            <a:r>
              <a:rPr lang="en-US" sz="1600" dirty="0">
                <a:solidFill>
                  <a:prstClr val="black"/>
                </a:solidFill>
              </a:rPr>
              <a:t>Solitude – Getting in the zone</a:t>
            </a:r>
          </a:p>
          <a:p>
            <a:pPr marL="257175" indent="-257175">
              <a:buFont typeface="Arial" panose="020B0604020202020204" pitchFamily="34" charset="0"/>
              <a:buChar char="•"/>
            </a:pPr>
            <a:r>
              <a:rPr lang="en-US" sz="1600" dirty="0">
                <a:solidFill>
                  <a:prstClr val="black"/>
                </a:solidFill>
              </a:rPr>
              <a:t>Teamwork – Learning from others, sharing what I know, comradery</a:t>
            </a:r>
          </a:p>
          <a:p>
            <a:pPr marL="257175" indent="-257175">
              <a:buFont typeface="Arial" panose="020B0604020202020204" pitchFamily="34" charset="0"/>
              <a:buChar char="•"/>
            </a:pPr>
            <a:r>
              <a:rPr lang="en-US" sz="1600" dirty="0">
                <a:solidFill>
                  <a:prstClr val="black"/>
                </a:solidFill>
              </a:rPr>
              <a:t>Good salary and benefits</a:t>
            </a:r>
          </a:p>
        </p:txBody>
      </p:sp>
      <p:sp>
        <p:nvSpPr>
          <p:cNvPr id="19" name="TextBox 18">
            <a:extLst>
              <a:ext uri="{FF2B5EF4-FFF2-40B4-BE49-F238E27FC236}">
                <a16:creationId xmlns="" xmlns:a16="http://schemas.microsoft.com/office/drawing/2014/main" id="{43949F12-EA53-4A61-8331-9AD20AFA45C3}"/>
              </a:ext>
            </a:extLst>
          </p:cNvPr>
          <p:cNvSpPr txBox="1"/>
          <p:nvPr/>
        </p:nvSpPr>
        <p:spPr>
          <a:xfrm>
            <a:off x="4615340" y="3904565"/>
            <a:ext cx="4345500" cy="1938992"/>
          </a:xfrm>
          <a:prstGeom prst="rect">
            <a:avLst/>
          </a:prstGeom>
          <a:noFill/>
        </p:spPr>
        <p:txBody>
          <a:bodyPr wrap="square" rtlCol="0">
            <a:spAutoFit/>
          </a:bodyPr>
          <a:lstStyle/>
          <a:p>
            <a:r>
              <a:rPr lang="en-US" sz="2000" dirty="0">
                <a:solidFill>
                  <a:prstClr val="black"/>
                </a:solidFill>
              </a:rPr>
              <a:t>What I like least:</a:t>
            </a:r>
          </a:p>
          <a:p>
            <a:pPr marL="257175" indent="-257175">
              <a:buFont typeface="Arial" panose="020B0604020202020204" pitchFamily="34" charset="0"/>
              <a:buChar char="•"/>
            </a:pPr>
            <a:r>
              <a:rPr lang="en-US" sz="1600" dirty="0">
                <a:solidFill>
                  <a:prstClr val="black"/>
                </a:solidFill>
              </a:rPr>
              <a:t>Bad code (mine or others’)</a:t>
            </a:r>
          </a:p>
          <a:p>
            <a:pPr marL="600075" lvl="1" indent="-257175">
              <a:buFont typeface="Arial" panose="020B0604020202020204" pitchFamily="34" charset="0"/>
              <a:buChar char="•"/>
            </a:pPr>
            <a:r>
              <a:rPr lang="en-US" sz="1600" dirty="0">
                <a:solidFill>
                  <a:prstClr val="black"/>
                </a:solidFill>
              </a:rPr>
              <a:t>Hard to read</a:t>
            </a:r>
          </a:p>
          <a:p>
            <a:pPr marL="600075" lvl="1" indent="-257175">
              <a:buFont typeface="Arial" panose="020B0604020202020204" pitchFamily="34" charset="0"/>
              <a:buChar char="•"/>
            </a:pPr>
            <a:r>
              <a:rPr lang="en-US" sz="1600" dirty="0">
                <a:solidFill>
                  <a:prstClr val="black"/>
                </a:solidFill>
              </a:rPr>
              <a:t>Code for humans, not machines</a:t>
            </a:r>
          </a:p>
          <a:p>
            <a:pPr marL="257175" indent="-257175">
              <a:buFont typeface="Arial" panose="020B0604020202020204" pitchFamily="34" charset="0"/>
              <a:buChar char="•"/>
            </a:pPr>
            <a:r>
              <a:rPr lang="en-US" sz="1600" dirty="0">
                <a:solidFill>
                  <a:prstClr val="black"/>
                </a:solidFill>
              </a:rPr>
              <a:t>Inertia, stagnation</a:t>
            </a:r>
          </a:p>
          <a:p>
            <a:pPr marL="600075" lvl="1" indent="-257175">
              <a:buFont typeface="Arial" panose="020B0604020202020204" pitchFamily="34" charset="0"/>
              <a:buChar char="•"/>
            </a:pPr>
            <a:r>
              <a:rPr lang="en-US" sz="1600" dirty="0">
                <a:solidFill>
                  <a:prstClr val="black"/>
                </a:solidFill>
              </a:rPr>
              <a:t>Aging platforms</a:t>
            </a:r>
          </a:p>
          <a:p>
            <a:pPr marL="600075" lvl="1" indent="-257175">
              <a:buFont typeface="Arial" panose="020B0604020202020204" pitchFamily="34" charset="0"/>
              <a:buChar char="•"/>
            </a:pPr>
            <a:r>
              <a:rPr lang="en-US" sz="1600" dirty="0">
                <a:solidFill>
                  <a:prstClr val="black"/>
                </a:solidFill>
              </a:rPr>
              <a:t>Resistance to change</a:t>
            </a:r>
          </a:p>
        </p:txBody>
      </p:sp>
    </p:spTree>
    <p:extLst>
      <p:ext uri="{BB962C8B-B14F-4D97-AF65-F5344CB8AC3E}">
        <p14:creationId xmlns:p14="http://schemas.microsoft.com/office/powerpoint/2010/main" val="35832809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301D523F-6106-4786-86FF-CA568EEAB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6561" y="999813"/>
            <a:ext cx="3888297" cy="3172084"/>
          </a:xfrm>
          <a:prstGeom prst="rect">
            <a:avLst/>
          </a:prstGeom>
        </p:spPr>
      </p:pic>
      <p:pic>
        <p:nvPicPr>
          <p:cNvPr id="7" name="Picture 6">
            <a:extLst>
              <a:ext uri="{FF2B5EF4-FFF2-40B4-BE49-F238E27FC236}">
                <a16:creationId xmlns="" xmlns:a16="http://schemas.microsoft.com/office/drawing/2014/main" id="{43A10EDE-DB9C-4C03-B214-E88E57511B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498" y="999813"/>
            <a:ext cx="4671620" cy="4671620"/>
          </a:xfrm>
          <a:prstGeom prst="rect">
            <a:avLst/>
          </a:prstGeom>
        </p:spPr>
      </p:pic>
      <p:pic>
        <p:nvPicPr>
          <p:cNvPr id="11" name="Picture 10">
            <a:extLst>
              <a:ext uri="{FF2B5EF4-FFF2-40B4-BE49-F238E27FC236}">
                <a16:creationId xmlns="" xmlns:a16="http://schemas.microsoft.com/office/drawing/2014/main" id="{1ED2BC8F-BA0F-4621-8DB9-EFB6943BB2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968853" y="4442900"/>
            <a:ext cx="1480425" cy="1110319"/>
          </a:xfrm>
          <a:prstGeom prst="rect">
            <a:avLst/>
          </a:prstGeom>
        </p:spPr>
      </p:pic>
      <p:pic>
        <p:nvPicPr>
          <p:cNvPr id="13" name="Picture 12">
            <a:extLst>
              <a:ext uri="{FF2B5EF4-FFF2-40B4-BE49-F238E27FC236}">
                <a16:creationId xmlns="" xmlns:a16="http://schemas.microsoft.com/office/drawing/2014/main" id="{4F716E34-6BAD-4549-A24E-DD6DD84467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036562" y="4257846"/>
            <a:ext cx="1972069" cy="1479052"/>
          </a:xfrm>
          <a:prstGeom prst="rect">
            <a:avLst/>
          </a:prstGeom>
        </p:spPr>
      </p:pic>
    </p:spTree>
    <p:extLst>
      <p:ext uri="{BB962C8B-B14F-4D97-AF65-F5344CB8AC3E}">
        <p14:creationId xmlns:p14="http://schemas.microsoft.com/office/powerpoint/2010/main" val="4134709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EE56E28-934E-49E4-8CBD-ABAD69A4E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812" y="857250"/>
            <a:ext cx="8622377" cy="5143500"/>
          </a:xfrm>
          <a:prstGeom prst="rect">
            <a:avLst/>
          </a:prstGeom>
        </p:spPr>
      </p:pic>
    </p:spTree>
    <p:extLst>
      <p:ext uri="{BB962C8B-B14F-4D97-AF65-F5344CB8AC3E}">
        <p14:creationId xmlns:p14="http://schemas.microsoft.com/office/powerpoint/2010/main" val="34441128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15509</TotalTime>
  <Words>2677</Words>
  <Application>Microsoft Office PowerPoint</Application>
  <PresentationFormat>On-screen Show (4:3)</PresentationFormat>
  <Paragraphs>545</Paragraphs>
  <Slides>65</Slides>
  <Notes>52</Notes>
  <HiddenSlides>0</HiddenSlides>
  <MMClips>1</MMClips>
  <ScaleCrop>false</ScaleCrop>
  <HeadingPairs>
    <vt:vector size="6" baseType="variant">
      <vt:variant>
        <vt:lpstr>Fonts Used</vt:lpstr>
      </vt:variant>
      <vt:variant>
        <vt:i4>6</vt:i4>
      </vt:variant>
      <vt:variant>
        <vt:lpstr>Theme</vt:lpstr>
      </vt:variant>
      <vt:variant>
        <vt:i4>7</vt:i4>
      </vt:variant>
      <vt:variant>
        <vt:lpstr>Slide Titles</vt:lpstr>
      </vt:variant>
      <vt:variant>
        <vt:i4>65</vt:i4>
      </vt:variant>
    </vt:vector>
  </HeadingPairs>
  <TitlesOfParts>
    <vt:vector size="78" baseType="lpstr">
      <vt:lpstr>Arial</vt:lpstr>
      <vt:lpstr>Calibri</vt:lpstr>
      <vt:lpstr>Calibri Light</vt:lpstr>
      <vt:lpstr>Mangal</vt:lpstr>
      <vt:lpstr>Roboto</vt:lpstr>
      <vt:lpstr>Wingdings</vt:lpstr>
      <vt:lpstr>UCF - Theme</vt:lpstr>
      <vt:lpstr>1_Unbranded</vt:lpstr>
      <vt:lpstr>Rutgers - Theme</vt:lpstr>
      <vt:lpstr>Unbranded</vt:lpstr>
      <vt:lpstr>UTAustin</vt:lpstr>
      <vt:lpstr>UCLA</vt:lpstr>
      <vt:lpstr>Office Theme</vt:lpstr>
      <vt:lpstr>Wi-fi access instructions</vt:lpstr>
      <vt:lpstr>The Zen of Coding</vt:lpstr>
      <vt:lpstr>Quick Introductions! (30 seconds)</vt:lpstr>
      <vt:lpstr>const instructor = 'Andre Asselin';</vt:lpstr>
      <vt:lpstr>Some stuff I worked on at IBM…</vt:lpstr>
      <vt:lpstr>Some cool projects I’ve worked on at PointSource</vt:lpstr>
      <vt:lpstr>Kevin Collins – Teaching Assistant (M-W)</vt:lpstr>
      <vt:lpstr>PowerPoint Presentation</vt:lpstr>
      <vt:lpstr>PowerPoint Presentation</vt:lpstr>
      <vt:lpstr>PowerPoint Presentation</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Don’t worry about making mistakes</vt:lpstr>
      <vt:lpstr>The Path of Learning</vt:lpstr>
      <vt:lpstr>Nothing Comes Easy…</vt:lpstr>
      <vt:lpstr>Obstacle #1 – The Great Confusion</vt:lpstr>
      <vt:lpstr>Obstacle #1 – The Great Confusion</vt:lpstr>
      <vt:lpstr>Obstacle #2 – The Great Doubt</vt:lpstr>
      <vt:lpstr>Obstacle #3 – The Great Distance</vt:lpstr>
      <vt:lpstr>Nothing Comes Easy…</vt:lpstr>
      <vt:lpstr>Fake it until you make it</vt:lpstr>
      <vt:lpstr>Imposter Syndrome</vt:lpstr>
      <vt:lpstr>Learning is “Frustrating”</vt:lpstr>
      <vt:lpstr>Advice for the Journey</vt:lpstr>
      <vt:lpstr>Advice for the Journey</vt:lpstr>
      <vt:lpstr>Advice for the Journey</vt:lpstr>
      <vt:lpstr>Advice for the Journey</vt:lpstr>
      <vt:lpstr>But remember…</vt:lpstr>
      <vt:lpstr>Course Structure</vt:lpstr>
      <vt:lpstr>Daily Schedule</vt:lpstr>
      <vt:lpstr>Along the way…</vt:lpstr>
      <vt:lpstr>Google Fu – The Most Important Skill of All</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asselin</cp:lastModifiedBy>
  <cp:revision>1497</cp:revision>
  <cp:lastPrinted>2016-01-30T16:23:56Z</cp:lastPrinted>
  <dcterms:created xsi:type="dcterms:W3CDTF">2015-01-20T17:19:00Z</dcterms:created>
  <dcterms:modified xsi:type="dcterms:W3CDTF">2017-06-12T21:36:06Z</dcterms:modified>
</cp:coreProperties>
</file>